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41"/>
  </p:notesMasterIdLst>
  <p:handoutMasterIdLst>
    <p:handoutMasterId r:id="rId142"/>
  </p:handoutMasterIdLst>
  <p:sldIdLst>
    <p:sldId id="681" r:id="rId2"/>
    <p:sldId id="739" r:id="rId3"/>
    <p:sldId id="904" r:id="rId4"/>
    <p:sldId id="841" r:id="rId5"/>
    <p:sldId id="854" r:id="rId6"/>
    <p:sldId id="751" r:id="rId7"/>
    <p:sldId id="856" r:id="rId8"/>
    <p:sldId id="855" r:id="rId9"/>
    <p:sldId id="857" r:id="rId10"/>
    <p:sldId id="858" r:id="rId11"/>
    <p:sldId id="859" r:id="rId12"/>
    <p:sldId id="860" r:id="rId13"/>
    <p:sldId id="861" r:id="rId14"/>
    <p:sldId id="864" r:id="rId15"/>
    <p:sldId id="863" r:id="rId16"/>
    <p:sldId id="865" r:id="rId17"/>
    <p:sldId id="866" r:id="rId18"/>
    <p:sldId id="867" r:id="rId19"/>
    <p:sldId id="868" r:id="rId20"/>
    <p:sldId id="869" r:id="rId21"/>
    <p:sldId id="376" r:id="rId22"/>
    <p:sldId id="872" r:id="rId23"/>
    <p:sldId id="870" r:id="rId24"/>
    <p:sldId id="297" r:id="rId25"/>
    <p:sldId id="871" r:id="rId26"/>
    <p:sldId id="305" r:id="rId27"/>
    <p:sldId id="303" r:id="rId28"/>
    <p:sldId id="307" r:id="rId29"/>
    <p:sldId id="873" r:id="rId30"/>
    <p:sldId id="293" r:id="rId31"/>
    <p:sldId id="288" r:id="rId32"/>
    <p:sldId id="332" r:id="rId33"/>
    <p:sldId id="377" r:id="rId34"/>
    <p:sldId id="290" r:id="rId35"/>
    <p:sldId id="296" r:id="rId36"/>
    <p:sldId id="334" r:id="rId37"/>
    <p:sldId id="335" r:id="rId38"/>
    <p:sldId id="336" r:id="rId39"/>
    <p:sldId id="337" r:id="rId40"/>
    <p:sldId id="338" r:id="rId41"/>
    <p:sldId id="358" r:id="rId42"/>
    <p:sldId id="874" r:id="rId43"/>
    <p:sldId id="875" r:id="rId44"/>
    <p:sldId id="876" r:id="rId45"/>
    <p:sldId id="877" r:id="rId46"/>
    <p:sldId id="878" r:id="rId47"/>
    <p:sldId id="879" r:id="rId48"/>
    <p:sldId id="880" r:id="rId49"/>
    <p:sldId id="881" r:id="rId50"/>
    <p:sldId id="882" r:id="rId51"/>
    <p:sldId id="883" r:id="rId52"/>
    <p:sldId id="884" r:id="rId53"/>
    <p:sldId id="885" r:id="rId54"/>
    <p:sldId id="886" r:id="rId55"/>
    <p:sldId id="887" r:id="rId56"/>
    <p:sldId id="888" r:id="rId57"/>
    <p:sldId id="889" r:id="rId58"/>
    <p:sldId id="890" r:id="rId59"/>
    <p:sldId id="891" r:id="rId60"/>
    <p:sldId id="905" r:id="rId61"/>
    <p:sldId id="365" r:id="rId62"/>
    <p:sldId id="895" r:id="rId63"/>
    <p:sldId id="897" r:id="rId64"/>
    <p:sldId id="333" r:id="rId65"/>
    <p:sldId id="892" r:id="rId66"/>
    <p:sldId id="340" r:id="rId67"/>
    <p:sldId id="893" r:id="rId68"/>
    <p:sldId id="342" r:id="rId69"/>
    <p:sldId id="343" r:id="rId70"/>
    <p:sldId id="344" r:id="rId71"/>
    <p:sldId id="346" r:id="rId72"/>
    <p:sldId id="347" r:id="rId73"/>
    <p:sldId id="348" r:id="rId74"/>
    <p:sldId id="349" r:id="rId75"/>
    <p:sldId id="350" r:id="rId76"/>
    <p:sldId id="351" r:id="rId77"/>
    <p:sldId id="352" r:id="rId78"/>
    <p:sldId id="353" r:id="rId79"/>
    <p:sldId id="354" r:id="rId80"/>
    <p:sldId id="355" r:id="rId81"/>
    <p:sldId id="356" r:id="rId82"/>
    <p:sldId id="357" r:id="rId83"/>
    <p:sldId id="310" r:id="rId84"/>
    <p:sldId id="261" r:id="rId85"/>
    <p:sldId id="359" r:id="rId86"/>
    <p:sldId id="360" r:id="rId87"/>
    <p:sldId id="896" r:id="rId88"/>
    <p:sldId id="364" r:id="rId89"/>
    <p:sldId id="898" r:id="rId90"/>
    <p:sldId id="311" r:id="rId91"/>
    <p:sldId id="366" r:id="rId92"/>
    <p:sldId id="369" r:id="rId93"/>
    <p:sldId id="370" r:id="rId94"/>
    <p:sldId id="372" r:id="rId95"/>
    <p:sldId id="899" r:id="rId96"/>
    <p:sldId id="314" r:id="rId97"/>
    <p:sldId id="900" r:id="rId98"/>
    <p:sldId id="266" r:id="rId99"/>
    <p:sldId id="267" r:id="rId100"/>
    <p:sldId id="268" r:id="rId101"/>
    <p:sldId id="269" r:id="rId102"/>
    <p:sldId id="270" r:id="rId103"/>
    <p:sldId id="271" r:id="rId104"/>
    <p:sldId id="272" r:id="rId105"/>
    <p:sldId id="273" r:id="rId106"/>
    <p:sldId id="274" r:id="rId107"/>
    <p:sldId id="374" r:id="rId108"/>
    <p:sldId id="275" r:id="rId109"/>
    <p:sldId id="276" r:id="rId110"/>
    <p:sldId id="277" r:id="rId111"/>
    <p:sldId id="300" r:id="rId112"/>
    <p:sldId id="301" r:id="rId113"/>
    <p:sldId id="316" r:id="rId114"/>
    <p:sldId id="317" r:id="rId115"/>
    <p:sldId id="318" r:id="rId116"/>
    <p:sldId id="894" r:id="rId117"/>
    <p:sldId id="292" r:id="rId118"/>
    <p:sldId id="367" r:id="rId119"/>
    <p:sldId id="302" r:id="rId120"/>
    <p:sldId id="901" r:id="rId121"/>
    <p:sldId id="319" r:id="rId122"/>
    <p:sldId id="320" r:id="rId123"/>
    <p:sldId id="321" r:id="rId124"/>
    <p:sldId id="902" r:id="rId125"/>
    <p:sldId id="322" r:id="rId126"/>
    <p:sldId id="323" r:id="rId127"/>
    <p:sldId id="324" r:id="rId128"/>
    <p:sldId id="325" r:id="rId129"/>
    <p:sldId id="326" r:id="rId130"/>
    <p:sldId id="906" r:id="rId131"/>
    <p:sldId id="908" r:id="rId132"/>
    <p:sldId id="907" r:id="rId133"/>
    <p:sldId id="909" r:id="rId134"/>
    <p:sldId id="910" r:id="rId135"/>
    <p:sldId id="911" r:id="rId136"/>
    <p:sldId id="912" r:id="rId137"/>
    <p:sldId id="913" r:id="rId138"/>
    <p:sldId id="914" r:id="rId139"/>
    <p:sldId id="903" r:id="rId140"/>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CC00FF"/>
    <a:srgbClr val="C3BE05"/>
    <a:srgbClr val="FF99FF"/>
    <a:srgbClr val="008000"/>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9" autoAdjust="0"/>
    <p:restoredTop sz="50000" autoAdjust="0"/>
  </p:normalViewPr>
  <p:slideViewPr>
    <p:cSldViewPr>
      <p:cViewPr varScale="1">
        <p:scale>
          <a:sx n="141" d="100"/>
          <a:sy n="141" d="100"/>
        </p:scale>
        <p:origin x="936"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88" d="100"/>
          <a:sy n="88" d="100"/>
        </p:scale>
        <p:origin x="2645"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11/26/2022</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11/26/2022</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7824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7bdd75c91_0_10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g27bdd75c91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7caba1471_8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7caba1471_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caba1471_8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caba1471_8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60850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7caba1471_8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7caba1471_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4948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7bdd75c91_0_1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g27bdd75c91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16771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7caba1471_8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7caba1471_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58559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130</a:t>
            </a:fld>
            <a:endParaRPr lang="en-US" dirty="0"/>
          </a:p>
        </p:txBody>
      </p:sp>
    </p:spTree>
    <p:extLst>
      <p:ext uri="{BB962C8B-B14F-4D97-AF65-F5344CB8AC3E}">
        <p14:creationId xmlns:p14="http://schemas.microsoft.com/office/powerpoint/2010/main" val="37240306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131</a:t>
            </a:fld>
            <a:endParaRPr lang="en-US" dirty="0"/>
          </a:p>
        </p:txBody>
      </p:sp>
    </p:spTree>
    <p:extLst>
      <p:ext uri="{BB962C8B-B14F-4D97-AF65-F5344CB8AC3E}">
        <p14:creationId xmlns:p14="http://schemas.microsoft.com/office/powerpoint/2010/main" val="21934305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8289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63317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3199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2629171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063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139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46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343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232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8521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59986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367746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3011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7793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015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685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530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251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596112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843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428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906532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9990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095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722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07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942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486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1177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6893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828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1633386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565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440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22043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41518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637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010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9505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867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8472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909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35258549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0710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6611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5843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868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49047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987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567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53188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24263523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6942231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329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5197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258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80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3399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1614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7926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7caba1471_48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7caba1471_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9164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689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3102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7caba1471_48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7caba1471_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0725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001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dd75c91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27bdd75c9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51707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7caba1471_48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7caba1471_4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7caba1471_48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7caba1471_4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901a5d332_174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901a5d332_17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901a5d332_59_6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g2901a5d332_59_6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901a5d332_174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901a5d332_17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901a5d332_59_6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2901a5d332_59_6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901a5d332_59_6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g2901a5d332_59_6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901a5d332_59_6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2901a5d332_59_6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901a5d332_59_6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g2901a5d332_59_6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be483e1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7be483e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lvl1pPr>
              <a:defRPr>
                <a:solidFill>
                  <a:schemeClr val="tx1"/>
                </a:solidFill>
                <a:latin typeface="微軟正黑體" panose="020B0604030504040204" pitchFamily="34" charset="-120"/>
                <a:ea typeface="微軟正黑體" panose="020B0604030504040204" pitchFamily="34" charset="-120"/>
              </a:defRPr>
            </a:lvl1pPr>
          </a:lstStyle>
          <a:p>
            <a:pPr algn="ctr" eaLnBrk="1" latinLnBrk="0" hangingPunct="1"/>
            <a:r>
              <a:rPr lang="zh-TW" altLang="en-US" dirty="0"/>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4"/>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9"/>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31"/>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微軟正黑體" panose="020B0604030504040204" pitchFamily="34" charset="-120"/>
                <a:ea typeface="微軟正黑體" panose="020B0604030504040204" pitchFamily="34" charset="-120"/>
                <a:cs typeface="+mn-cs"/>
              </a:defRPr>
            </a:lvl1pPr>
            <a:extLst/>
          </a:lstStyle>
          <a:p>
            <a:pPr marL="0" marR="0" indent="1588" algn="ctr" rtl="0" eaLnBrk="1" latinLnBrk="0" hangingPunct="1"/>
            <a:r>
              <a:rPr lang="zh-TW" altLang="en-US"/>
              <a:t>將圖片拖曳至版面配置區或按一下圖示以新增</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微軟正黑體" panose="020B0604030504040204" pitchFamily="34" charset="-120"/>
                <a:ea typeface="微軟正黑體" panose="020B0604030504040204" pitchFamily="34" charset="-120"/>
                <a:cs typeface="+mn-cs"/>
              </a:defRPr>
            </a:lvl1pPr>
            <a:extLst/>
          </a:lstStyle>
          <a:p>
            <a:pPr marL="0" marR="0" indent="1588" algn="ctr" rtl="0" eaLnBrk="1" latinLnBrk="0" hangingPunct="1"/>
            <a:r>
              <a:rPr lang="zh-TW" altLang="en-US" dirty="0"/>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solidFill>
                  <a:schemeClr val="tx1"/>
                </a:solidFill>
                <a:latin typeface="微軟正黑體" panose="020B0604030504040204" pitchFamily="34" charset="-120"/>
                <a:ea typeface="微軟正黑體" panose="020B0604030504040204" pitchFamily="34" charset="-120"/>
              </a:defRPr>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solidFill>
                  <a:schemeClr val="tx1"/>
                </a:solidFill>
                <a:latin typeface="微軟正黑體" panose="020B0604030504040204" pitchFamily="34" charset="-120"/>
                <a:ea typeface="微軟正黑體" panose="020B0604030504040204" pitchFamily="34" charset="-120"/>
              </a:defRPr>
            </a:lvl1pPr>
            <a:extLst/>
          </a:lstStyle>
          <a:p>
            <a:pPr lvl="0"/>
            <a:r>
              <a:rPr kumimoji="0" lang="en-US" dirty="0"/>
              <a:t>Click to add caption</a:t>
            </a:r>
          </a:p>
        </p:txBody>
      </p:sp>
      <p:sp>
        <p:nvSpPr>
          <p:cNvPr id="9" name="Rectangle 8"/>
          <p:cNvSpPr>
            <a:spLocks noGrp="1"/>
          </p:cNvSpPr>
          <p:nvPr>
            <p:ph type="dt" sz="half" idx="17"/>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F30C84A2-23CF-44F5-B813-5187ED5C7D1C}" type="datetimeFigureOut">
              <a:rPr lang="en-US" smtClean="0"/>
              <a:pPr/>
              <a:t>11/26/2022</a:t>
            </a:fld>
            <a:endParaRPr lang="en-US" dirty="0"/>
          </a:p>
        </p:txBody>
      </p:sp>
      <p:sp>
        <p:nvSpPr>
          <p:cNvPr id="10" name="Rectangle 9"/>
          <p:cNvSpPr>
            <a:spLocks noGrp="1"/>
          </p:cNvSpPr>
          <p:nvPr>
            <p:ph type="sldNum" sz="quarter" idx="18"/>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F99EC173-99AE-4773-AB25-02E469A13EAE}" type="slidenum">
              <a:rPr lang="en-US" smtClean="0"/>
              <a:pPr/>
              <a:t>‹#›</a:t>
            </a:fld>
            <a:endParaRPr lang="en-US" dirty="0"/>
          </a:p>
        </p:txBody>
      </p:sp>
      <p:sp>
        <p:nvSpPr>
          <p:cNvPr id="11" name="Rectangle 10"/>
          <p:cNvSpPr>
            <a:spLocks noGrp="1"/>
          </p:cNvSpPr>
          <p:nvPr>
            <p:ph type="ftr" sz="quarter" idx="19"/>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微軟正黑體" panose="020B0604030504040204" pitchFamily="34" charset="-120"/>
                <a:ea typeface="微軟正黑體" panose="020B0604030504040204" pitchFamily="34" charset="-120"/>
                <a:cs typeface="+mn-cs"/>
              </a:defRPr>
            </a:lvl1pPr>
            <a:extLst/>
          </a:lstStyle>
          <a:p>
            <a:pPr marL="0" marR="0" indent="0" algn="ctr" rtl="0" eaLnBrk="1" latinLnBrk="0" hangingPunct="1"/>
            <a:r>
              <a:rPr lang="zh-TW" altLang="en-US" dirty="0"/>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solidFill>
                  <a:schemeClr val="tx1"/>
                </a:solidFill>
                <a:latin typeface="微軟正黑體" panose="020B0604030504040204" pitchFamily="34" charset="-120"/>
                <a:ea typeface="微軟正黑體" panose="020B0604030504040204" pitchFamily="34" charset="-120"/>
              </a:defRPr>
            </a:lvl1pPr>
            <a:extLst/>
          </a:lstStyle>
          <a:p>
            <a:pPr lvl="0"/>
            <a:r>
              <a:rPr kumimoji="0" lang="en-US" dirty="0"/>
              <a:t>Click to add caption</a:t>
            </a:r>
          </a:p>
        </p:txBody>
      </p:sp>
      <p:sp>
        <p:nvSpPr>
          <p:cNvPr id="5" name="Rectangle 4"/>
          <p:cNvSpPr>
            <a:spLocks noGrp="1"/>
          </p:cNvSpPr>
          <p:nvPr>
            <p:ph type="dt" sz="half" idx="31"/>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F30C84A2-23CF-44F5-B813-5187ED5C7D1C}" type="datetimeFigureOut">
              <a:rPr lang="en-US" smtClean="0"/>
              <a:pPr/>
              <a:t>11/26/2022</a:t>
            </a:fld>
            <a:endParaRPr lang="en-US" dirty="0"/>
          </a:p>
        </p:txBody>
      </p:sp>
      <p:sp>
        <p:nvSpPr>
          <p:cNvPr id="6" name="Rectangle 5"/>
          <p:cNvSpPr>
            <a:spLocks noGrp="1"/>
          </p:cNvSpPr>
          <p:nvPr>
            <p:ph type="sldNum" sz="quarter" idx="32"/>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F99EC173-99AE-4773-AB25-02E469A13EAE}" type="slidenum">
              <a:rPr lang="en-US" smtClean="0"/>
              <a:pPr/>
              <a:t>‹#›</a:t>
            </a:fld>
            <a:endParaRPr lang="en-US" dirty="0"/>
          </a:p>
        </p:txBody>
      </p:sp>
      <p:sp>
        <p:nvSpPr>
          <p:cNvPr id="7" name="Rectangle 6"/>
          <p:cNvSpPr>
            <a:spLocks noGrp="1"/>
          </p:cNvSpPr>
          <p:nvPr>
            <p:ph type="ftr" sz="quarter" idx="33"/>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endParaRPr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lvl1pPr>
              <a:defRPr>
                <a:solidFill>
                  <a:schemeClr val="tx1"/>
                </a:solidFill>
                <a:latin typeface="微軟正黑體" panose="020B0604030504040204" pitchFamily="34" charset="-120"/>
                <a:ea typeface="微軟正黑體" panose="020B0604030504040204" pitchFamily="34" charset="-120"/>
              </a:defRPr>
            </a:lvl1pPr>
          </a:lstStyle>
          <a:p>
            <a:pPr eaLnBrk="1" latinLnBrk="0" hangingPunct="1"/>
            <a:r>
              <a:rPr lang="zh-TW" altLang="en-US" dirty="0"/>
              <a:t>按一下以編輯母片標題樣式</a:t>
            </a:r>
            <a:endParaRPr dirty="0"/>
          </a:p>
        </p:txBody>
      </p:sp>
      <p:sp>
        <p:nvSpPr>
          <p:cNvPr id="14" name="Rectangle 6"/>
          <p:cNvSpPr>
            <a:spLocks noGrp="1"/>
          </p:cNvSpPr>
          <p:nvPr>
            <p:ph idx="1"/>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vl2pPr>
              <a:defRPr>
                <a:solidFill>
                  <a:schemeClr val="tx1"/>
                </a:solidFill>
                <a:latin typeface="微軟正黑體" panose="020B0604030504040204" pitchFamily="34" charset="-120"/>
                <a:ea typeface="微軟正黑體" panose="020B0604030504040204" pitchFamily="34" charset="-120"/>
              </a:defRPr>
            </a:lvl2pPr>
            <a:lvl3pPr>
              <a:defRPr>
                <a:solidFill>
                  <a:schemeClr val="tx1"/>
                </a:solidFill>
                <a:latin typeface="微軟正黑體" panose="020B0604030504040204" pitchFamily="34" charset="-120"/>
                <a:ea typeface="微軟正黑體" panose="020B0604030504040204" pitchFamily="34" charset="-120"/>
              </a:defRPr>
            </a:lvl3pPr>
            <a:lvl4pPr>
              <a:defRPr>
                <a:solidFill>
                  <a:schemeClr val="tx1"/>
                </a:solidFill>
                <a:latin typeface="微軟正黑體" panose="020B0604030504040204" pitchFamily="34" charset="-120"/>
                <a:ea typeface="微軟正黑體" panose="020B0604030504040204" pitchFamily="34" charset="-120"/>
              </a:defRPr>
            </a:lvl4pPr>
            <a:lvl5pPr>
              <a:defRPr>
                <a:solidFill>
                  <a:schemeClr val="tx1"/>
                </a:solidFill>
                <a:latin typeface="微軟正黑體" panose="020B0604030504040204" pitchFamily="34" charset="-120"/>
                <a:ea typeface="微軟正黑體" panose="020B0604030504040204" pitchFamily="34" charset="-120"/>
              </a:defRPr>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ACB2EC6F-6501-4E04-BD6C-A8A6CABB2C5B}" type="datetimeFigureOut">
              <a:rPr lang="en-US" smtClean="0"/>
              <a:pPr/>
              <a:t>11/26/2022</a:t>
            </a:fld>
            <a:endParaRPr lang="en-US" dirty="0"/>
          </a:p>
        </p:txBody>
      </p:sp>
      <p:sp>
        <p:nvSpPr>
          <p:cNvPr id="27" name="Rectangle 19"/>
          <p:cNvSpPr>
            <a:spLocks noGrp="1"/>
          </p:cNvSpPr>
          <p:nvPr>
            <p:ph type="ftr" sz="quarter" idx="11"/>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endParaRPr lang="en-US" dirty="0"/>
          </a:p>
        </p:txBody>
      </p:sp>
      <p:sp>
        <p:nvSpPr>
          <p:cNvPr id="24" name="Rectangle 26"/>
          <p:cNvSpPr>
            <a:spLocks noGrp="1"/>
          </p:cNvSpPr>
          <p:nvPr>
            <p:ph type="sldNum" sz="quarter" idx="12"/>
          </p:nvPr>
        </p:nvSpPr>
        <p:spPr/>
        <p:txBody>
          <a:bodyPr/>
          <a:lstStyle>
            <a:lvl1pPr>
              <a:defRPr>
                <a:solidFill>
                  <a:schemeClr val="tx1"/>
                </a:solidFill>
                <a:latin typeface="微軟正黑體" panose="020B0604030504040204" pitchFamily="34" charset="-120"/>
                <a:ea typeface="微軟正黑體" panose="020B0604030504040204" pitchFamily="34" charset="-120"/>
              </a:defRPr>
            </a:lvl1pPr>
          </a:lstStyle>
          <a:p>
            <a:fld id="{963B0023-0CED-47F7-85AE-654F0B232C29}"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Subtitle" type="title">
  <p:cSld name="Title &amp; Subtitl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1812726" y="1151929"/>
            <a:ext cx="5518500" cy="2321600"/>
          </a:xfrm>
          <a:prstGeom prst="rect">
            <a:avLst/>
          </a:prstGeom>
          <a:noFill/>
          <a:ln>
            <a:noFill/>
          </a:ln>
        </p:spPr>
        <p:txBody>
          <a:bodyPr spcFirstLastPara="1" wrap="square" lIns="34275" tIns="34275" rIns="34275" bIns="34275" anchor="b" anchorCtr="0"/>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sym typeface="Helvetica Neue"/>
              </a:defRPr>
            </a:lvl1pPr>
            <a:lvl2pPr marL="0" marR="0" lvl="1" indent="88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2pPr>
            <a:lvl3pPr marL="0" marR="0" lvl="2" indent="177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3pPr>
            <a:lvl4pPr marL="0" marR="0" lvl="3" indent="2540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4pPr>
            <a:lvl5pPr marL="0" marR="0" lvl="4" indent="342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5pPr>
            <a:lvl6pPr marL="0" marR="0" lvl="5" indent="431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6pPr>
            <a:lvl7pPr marL="0" marR="0" lvl="6" indent="5207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7pPr>
            <a:lvl8pPr marL="0" marR="0" lvl="7" indent="596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8pPr>
            <a:lvl9pPr marL="0" marR="0" lvl="8" indent="685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9pPr>
          </a:lstStyle>
          <a:p>
            <a:endParaRPr/>
          </a:p>
        </p:txBody>
      </p:sp>
      <p:sp>
        <p:nvSpPr>
          <p:cNvPr id="56" name="Google Shape;56;p14"/>
          <p:cNvSpPr txBox="1">
            <a:spLocks noGrp="1"/>
          </p:cNvSpPr>
          <p:nvPr>
            <p:ph type="body" idx="1"/>
          </p:nvPr>
        </p:nvSpPr>
        <p:spPr>
          <a:xfrm>
            <a:off x="1812726" y="3545085"/>
            <a:ext cx="5518500" cy="794800"/>
          </a:xfrm>
          <a:prstGeom prst="rect">
            <a:avLst/>
          </a:prstGeom>
          <a:noFill/>
          <a:ln>
            <a:noFill/>
          </a:ln>
        </p:spPr>
        <p:txBody>
          <a:bodyPr spcFirstLastPara="1" wrap="square" lIns="34275" tIns="34275" rIns="34275" bIns="34275" anchor="t" anchorCtr="0"/>
          <a:lstStyle>
            <a:lvl1pPr marL="457200" marR="0" lvl="0" indent="-228600" algn="ctr" rtl="0">
              <a:lnSpc>
                <a:spcPct val="100000"/>
              </a:lnSpc>
              <a:spcBef>
                <a:spcPts val="0"/>
              </a:spcBef>
              <a:spcAft>
                <a:spcPts val="0"/>
              </a:spcAft>
              <a:buClr>
                <a:srgbClr val="000000"/>
              </a:buClr>
              <a:buSzPts val="3300"/>
              <a:buFont typeface="Helvetica Neue"/>
              <a:buNone/>
              <a:defRPr sz="2000" b="0" i="0" u="none" strike="noStrike" cap="none">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sym typeface="Helvetica Neue"/>
              </a:defRPr>
            </a:lvl1pPr>
            <a:lvl2pPr marL="914400" marR="0" lvl="1" indent="-228600" algn="ctr" rtl="0">
              <a:lnSpc>
                <a:spcPct val="100000"/>
              </a:lnSpc>
              <a:spcBef>
                <a:spcPts val="0"/>
              </a:spcBef>
              <a:spcAft>
                <a:spcPts val="0"/>
              </a:spcAft>
              <a:buClr>
                <a:srgbClr val="000000"/>
              </a:buClr>
              <a:buSzPts val="29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9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9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9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6pPr>
            <a:lvl7pPr marL="3200400" marR="0" lvl="6"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7pPr>
            <a:lvl8pPr marL="3657600" marR="0" lvl="7"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8pPr>
            <a:lvl9pPr marL="4114800" marR="0" lvl="8"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9pPr>
          </a:lstStyle>
          <a:p>
            <a:endParaRPr/>
          </a:p>
        </p:txBody>
      </p:sp>
      <p:sp>
        <p:nvSpPr>
          <p:cNvPr id="57" name="Google Shape;57;p14"/>
          <p:cNvSpPr txBox="1">
            <a:spLocks noGrp="1"/>
          </p:cNvSpPr>
          <p:nvPr>
            <p:ph type="sldNum" idx="12"/>
          </p:nvPr>
        </p:nvSpPr>
        <p:spPr>
          <a:xfrm>
            <a:off x="4482789" y="6536531"/>
            <a:ext cx="174900" cy="2388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sym typeface="Helvetica Neue Light"/>
              </a:defRPr>
            </a:lvl1pPr>
            <a:lvl2pPr marL="0" marR="0" lvl="1"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a:cs typeface="Gill Sans"/>
              <a:sym typeface="Gill Sans"/>
            </a:endParaRPr>
          </a:p>
        </p:txBody>
      </p:sp>
    </p:spTree>
    <p:extLst>
      <p:ext uri="{BB962C8B-B14F-4D97-AF65-F5344CB8AC3E}">
        <p14:creationId xmlns:p14="http://schemas.microsoft.com/office/powerpoint/2010/main" val="2561278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8189" y="178593"/>
            <a:ext cx="9160500" cy="1714400"/>
          </a:xfrm>
          <a:prstGeom prst="rect">
            <a:avLst/>
          </a:prstGeom>
          <a:noFill/>
          <a:ln>
            <a:noFill/>
          </a:ln>
        </p:spPr>
        <p:txBody>
          <a:bodyPr spcFirstLastPara="1" wrap="square" lIns="34275" tIns="34275" rIns="34275" bIns="34275" anchor="ctr" anchorCtr="0"/>
          <a:lstStyle>
            <a:lvl1pPr marL="0" marR="0" lvl="0" indent="0" algn="ctr" rtl="0">
              <a:lnSpc>
                <a:spcPct val="100000"/>
              </a:lnSpc>
              <a:spcBef>
                <a:spcPts val="0"/>
              </a:spcBef>
              <a:spcAft>
                <a:spcPts val="0"/>
              </a:spcAft>
              <a:buClr>
                <a:srgbClr val="000000"/>
              </a:buClr>
              <a:buSzPts val="500"/>
              <a:buFont typeface="Gill Sans"/>
              <a:buNone/>
              <a:defRPr sz="3400" b="0" i="0" u="none" strike="noStrike" cap="none">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sym typeface="Gill Sans"/>
              </a:defRPr>
            </a:lvl1pPr>
            <a:lvl2pPr marL="0" marR="0" lvl="1" indent="88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2pPr>
            <a:lvl3pPr marL="0" marR="0" lvl="2" indent="177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3pPr>
            <a:lvl4pPr marL="0" marR="0" lvl="3" indent="2540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4pPr>
            <a:lvl5pPr marL="0" marR="0" lvl="4" indent="342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5pPr>
            <a:lvl6pPr marL="0" marR="0" lvl="5" indent="431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6pPr>
            <a:lvl7pPr marL="0" marR="0" lvl="6" indent="5207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7pPr>
            <a:lvl8pPr marL="0" marR="0" lvl="7" indent="596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8pPr>
            <a:lvl9pPr marL="0" marR="0" lvl="8" indent="685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9pPr>
          </a:lstStyle>
          <a:p>
            <a:endParaRPr dirty="0"/>
          </a:p>
        </p:txBody>
      </p:sp>
      <p:sp>
        <p:nvSpPr>
          <p:cNvPr id="64" name="Google Shape;64;p16"/>
          <p:cNvSpPr txBox="1">
            <a:spLocks noGrp="1"/>
          </p:cNvSpPr>
          <p:nvPr>
            <p:ph type="body" idx="1"/>
          </p:nvPr>
        </p:nvSpPr>
        <p:spPr>
          <a:xfrm>
            <a:off x="180210" y="1946672"/>
            <a:ext cx="8783400" cy="4018400"/>
          </a:xfrm>
          <a:prstGeom prst="rect">
            <a:avLst/>
          </a:prstGeom>
          <a:noFill/>
          <a:ln>
            <a:noFill/>
          </a:ln>
        </p:spPr>
        <p:txBody>
          <a:bodyPr spcFirstLastPara="1" wrap="square" lIns="34275" tIns="34275" rIns="34275" bIns="34275" anchor="ctr" anchorCtr="0"/>
          <a:lstStyle>
            <a:lvl1pPr marL="457200" marR="0" lvl="0" indent="-457200" algn="l" rtl="0">
              <a:lnSpc>
                <a:spcPct val="100000"/>
              </a:lnSpc>
              <a:spcBef>
                <a:spcPts val="1200"/>
              </a:spcBef>
              <a:spcAft>
                <a:spcPts val="0"/>
              </a:spcAft>
              <a:buClr>
                <a:srgbClr val="000000"/>
              </a:buClr>
              <a:buSzPts val="3600"/>
              <a:buFont typeface="Helvetica Neue"/>
              <a:buChar char="●"/>
              <a:defRPr sz="2100" b="0" i="0" u="none" strike="noStrike" cap="none">
                <a:solidFill>
                  <a:schemeClr val="tx1"/>
                </a:solidFill>
                <a:latin typeface="Gill Sans"/>
                <a:ea typeface="Gill Sans"/>
                <a:cs typeface="Gill Sans"/>
                <a:sym typeface="Gill Sans"/>
              </a:defRPr>
            </a:lvl1pPr>
            <a:lvl2pPr marL="914400" marR="0" lvl="1" indent="-450850" algn="l" rtl="0">
              <a:lnSpc>
                <a:spcPct val="100000"/>
              </a:lnSpc>
              <a:spcBef>
                <a:spcPts val="1200"/>
              </a:spcBef>
              <a:spcAft>
                <a:spcPts val="0"/>
              </a:spcAft>
              <a:buClr>
                <a:srgbClr val="000000"/>
              </a:buClr>
              <a:buSzPts val="3500"/>
              <a:buFont typeface="Helvetica Neue"/>
              <a:buChar char="•"/>
              <a:defRPr sz="2100" b="0" i="0" u="none" strike="noStrike" cap="none">
                <a:solidFill>
                  <a:srgbClr val="000000"/>
                </a:solidFill>
                <a:latin typeface="Gill Sans"/>
                <a:ea typeface="Gill Sans"/>
                <a:cs typeface="Gill Sans"/>
                <a:sym typeface="Gill Sans"/>
              </a:defRPr>
            </a:lvl2pPr>
            <a:lvl3pPr marL="1371600" marR="0" lvl="2" indent="-450850" algn="l" rtl="0">
              <a:lnSpc>
                <a:spcPct val="100000"/>
              </a:lnSpc>
              <a:spcBef>
                <a:spcPts val="1200"/>
              </a:spcBef>
              <a:spcAft>
                <a:spcPts val="0"/>
              </a:spcAft>
              <a:buClr>
                <a:srgbClr val="000000"/>
              </a:buClr>
              <a:buSzPts val="3500"/>
              <a:buFont typeface="Helvetica Neue"/>
              <a:buChar char="●"/>
              <a:defRPr sz="2100" b="0" i="0" u="none" strike="noStrike" cap="none">
                <a:solidFill>
                  <a:srgbClr val="000000"/>
                </a:solidFill>
                <a:latin typeface="Gill Sans"/>
                <a:ea typeface="Gill Sans"/>
                <a:cs typeface="Gill Sans"/>
                <a:sym typeface="Gill Sans"/>
              </a:defRPr>
            </a:lvl3pPr>
            <a:lvl4pPr marL="1828800" marR="0" lvl="3" indent="-450850" algn="l" rtl="0">
              <a:lnSpc>
                <a:spcPct val="100000"/>
              </a:lnSpc>
              <a:spcBef>
                <a:spcPts val="1200"/>
              </a:spcBef>
              <a:spcAft>
                <a:spcPts val="0"/>
              </a:spcAft>
              <a:buClr>
                <a:srgbClr val="000000"/>
              </a:buClr>
              <a:buSzPts val="3500"/>
              <a:buFont typeface="Helvetica Neue"/>
              <a:buChar char="●"/>
              <a:defRPr sz="2100" b="0" i="0" u="none" strike="noStrike" cap="none">
                <a:solidFill>
                  <a:srgbClr val="000000"/>
                </a:solidFill>
                <a:latin typeface="Gill Sans"/>
                <a:ea typeface="Gill Sans"/>
                <a:cs typeface="Gill Sans"/>
                <a:sym typeface="Gill Sans"/>
              </a:defRPr>
            </a:lvl4pPr>
            <a:lvl5pPr marL="2286000" marR="0" lvl="4" indent="-450850" algn="l" rtl="0">
              <a:lnSpc>
                <a:spcPct val="100000"/>
              </a:lnSpc>
              <a:spcBef>
                <a:spcPts val="1200"/>
              </a:spcBef>
              <a:spcAft>
                <a:spcPts val="0"/>
              </a:spcAft>
              <a:buClr>
                <a:srgbClr val="000000"/>
              </a:buClr>
              <a:buSzPts val="3500"/>
              <a:buFont typeface="Helvetica Neue"/>
              <a:buChar char="●"/>
              <a:defRPr sz="2100" b="0" i="0" u="none" strike="noStrike" cap="none">
                <a:solidFill>
                  <a:srgbClr val="000000"/>
                </a:solidFill>
                <a:latin typeface="Gill Sans"/>
                <a:ea typeface="Gill Sans"/>
                <a:cs typeface="Gill Sans"/>
                <a:sym typeface="Gill Sans"/>
              </a:defRPr>
            </a:lvl5pPr>
            <a:lvl6pPr marL="2743200" marR="0" lvl="5"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6pPr>
            <a:lvl7pPr marL="3200400" marR="0" lvl="6"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7pPr>
            <a:lvl8pPr marL="3657600" marR="0" lvl="7"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8pPr>
            <a:lvl9pPr marL="4114800" marR="0" lvl="8"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9pPr>
          </a:lstStyle>
          <a:p>
            <a:endParaRPr dirty="0"/>
          </a:p>
        </p:txBody>
      </p:sp>
      <p:sp>
        <p:nvSpPr>
          <p:cNvPr id="65" name="Google Shape;65;p16"/>
          <p:cNvSpPr txBox="1">
            <a:spLocks noGrp="1"/>
          </p:cNvSpPr>
          <p:nvPr>
            <p:ph type="sldNum" idx="12"/>
          </p:nvPr>
        </p:nvSpPr>
        <p:spPr>
          <a:xfrm>
            <a:off x="4482425" y="6509743"/>
            <a:ext cx="172500" cy="2492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sz="800"/>
          </a:p>
        </p:txBody>
      </p:sp>
    </p:spTree>
    <p:extLst>
      <p:ext uri="{BB962C8B-B14F-4D97-AF65-F5344CB8AC3E}">
        <p14:creationId xmlns:p14="http://schemas.microsoft.com/office/powerpoint/2010/main" val="1247896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1"/>
        <p:cNvGrpSpPr/>
        <p:nvPr/>
      </p:nvGrpSpPr>
      <p:grpSpPr>
        <a:xfrm>
          <a:off x="0" y="0"/>
          <a:ext cx="0" cy="0"/>
          <a:chOff x="0" y="0"/>
          <a:chExt cx="0" cy="0"/>
        </a:xfrm>
      </p:grpSpPr>
      <p:sp>
        <p:nvSpPr>
          <p:cNvPr id="162" name="Google Shape;162;p42"/>
          <p:cNvSpPr txBox="1">
            <a:spLocks noGrp="1"/>
          </p:cNvSpPr>
          <p:nvPr>
            <p:ph type="sldNum" idx="12"/>
          </p:nvPr>
        </p:nvSpPr>
        <p:spPr>
          <a:xfrm>
            <a:off x="4475930" y="6505277"/>
            <a:ext cx="185400" cy="2556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微軟正黑體" panose="020B0604030504040204" pitchFamily="34" charset="-120"/>
                <a:ea typeface="微軟正黑體" panose="020B0604030504040204" pitchFamily="34" charset="-120"/>
                <a:cs typeface="微軟正黑體" panose="020B0604030504040204" pitchFamily="34" charset="-120"/>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6605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8" name="Rectangle 7"/>
          <p:cNvSpPr>
            <a:spLocks noGrp="1"/>
          </p:cNvSpPr>
          <p:nvPr>
            <p:ph type="dt" sz="half" idx="17"/>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30C84A2-23CF-44F5-B813-5187ED5C7D1C}" type="datetimeFigureOut">
              <a:rPr kumimoji="0" lang="en-US" sz="1200" smtClean="0">
                <a:solidFill>
                  <a:schemeClr val="tx2"/>
                </a:solidFill>
              </a:rPr>
              <a:pPr/>
              <a:t>11/26/2022</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dirty="0"/>
              <a:t>按一下以編輯母片標題樣式</a:t>
            </a:r>
            <a:endParaRPr kumimoji="0" lang="en-US" dirty="0"/>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dirty="0"/>
              <a:t>按一下以編輯母片文字樣式</a:t>
            </a:r>
          </a:p>
          <a:p>
            <a:pPr lvl="1" eaLnBrk="1" latinLnBrk="0" hangingPunct="1"/>
            <a:r>
              <a:rPr kumimoji="0" lang="zh-TW" altLang="en-US" dirty="0"/>
              <a:t>第二層</a:t>
            </a:r>
          </a:p>
          <a:p>
            <a:pPr lvl="2" eaLnBrk="1" latinLnBrk="0" hangingPunct="1"/>
            <a:r>
              <a:rPr kumimoji="0" lang="zh-TW" altLang="en-US" dirty="0"/>
              <a:t>第三層</a:t>
            </a:r>
          </a:p>
          <a:p>
            <a:pPr lvl="3" eaLnBrk="1" latinLnBrk="0" hangingPunct="1"/>
            <a:r>
              <a:rPr kumimoji="0" lang="zh-TW" altLang="en-US" dirty="0"/>
              <a:t>第四層</a:t>
            </a:r>
          </a:p>
          <a:p>
            <a:pPr lvl="4" eaLnBrk="1" latinLnBrk="0" hangingPunct="1"/>
            <a:r>
              <a:rPr kumimoji="0" lang="zh-TW" altLang="en-US" dirty="0"/>
              <a:t>第五層</a:t>
            </a:r>
            <a:endParaRPr kumimoji="0" lang="en-US" dirty="0"/>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F30C84A2-23CF-44F5-B813-5187ED5C7D1C}" type="datetimeFigureOut">
              <a:rPr kumimoji="0" lang="en-US" sz="1200" smtClean="0">
                <a:solidFill>
                  <a:schemeClr val="tx2"/>
                </a:solidFill>
              </a:rPr>
              <a:pPr/>
              <a:t>11/26/2022</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ransition>
    <p:fade/>
  </p:transition>
  <p:txStyles>
    <p:titleStyle>
      <a:lvl1pPr algn="l" rtl="0" eaLnBrk="1" latinLnBrk="0" hangingPunct="1">
        <a:spcBef>
          <a:spcPct val="0"/>
        </a:spcBef>
        <a:buNone/>
        <a:defRPr kumimoji="0" sz="3200" cap="all" baseline="0">
          <a:solidFill>
            <a:schemeClr val="tx1"/>
          </a:solidFill>
          <a:effectLst>
            <a:outerShdw blurRad="51000" dist="37000" dir="5400000" algn="tl" rotWithShape="0">
              <a:srgbClr val="000000">
                <a:alpha val="25000"/>
              </a:srgbClr>
            </a:outerShdw>
          </a:effectLst>
          <a:latin typeface="微軟正黑體" panose="020B0604030504040204" pitchFamily="34" charset="-120"/>
          <a:ea typeface="微軟正黑體" panose="020B0604030504040204" pitchFamily="34" charset="-120"/>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1" latinLnBrk="0" hangingPunct="1">
        <a:spcBef>
          <a:spcPct val="20000"/>
        </a:spcBef>
        <a:buChar char="–"/>
        <a:defRPr kumimoji="0" sz="24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rtl="0" eaLnBrk="1" latinLnBrk="0" hangingPunct="1">
        <a:spcBef>
          <a:spcPct val="20000"/>
        </a:spcBef>
        <a:buChar char="•"/>
        <a:defRPr kumimoji="0" sz="20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rtl="0" eaLnBrk="1" latinLnBrk="0" hangingPunct="1">
        <a:spcBef>
          <a:spcPct val="20000"/>
        </a:spcBef>
        <a:buChar char="–"/>
        <a:defRPr kumimoji="0" sz="18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rtl="0" eaLnBrk="1" latinLnBrk="0" hangingPunct="1">
        <a:spcBef>
          <a:spcPct val="20000"/>
        </a:spcBef>
        <a:buChar char="»"/>
        <a:defRPr kumimoji="0" sz="16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2.xml"/><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3.xml"/><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4.xml"/><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6.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7.xml"/><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8.xml"/><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0.xml"/><Relationship Id="rId1" Type="http://schemas.openxmlformats.org/officeDocument/2006/relationships/slideLayout" Target="../slideLayouts/slideLayout24.xml"/><Relationship Id="rId5" Type="http://schemas.openxmlformats.org/officeDocument/2006/relationships/image" Target="../media/image83.png"/><Relationship Id="rId4" Type="http://schemas.openxmlformats.org/officeDocument/2006/relationships/image" Target="../media/image82.png"/></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101.xml"/><Relationship Id="rId1" Type="http://schemas.openxmlformats.org/officeDocument/2006/relationships/slideLayout" Target="../slideLayouts/slideLayout24.xml"/><Relationship Id="rId4" Type="http://schemas.openxmlformats.org/officeDocument/2006/relationships/image" Target="../media/image84.gi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102.xml"/><Relationship Id="rId1" Type="http://schemas.openxmlformats.org/officeDocument/2006/relationships/slideLayout" Target="../slideLayouts/slideLayout24.xml"/><Relationship Id="rId4" Type="http://schemas.openxmlformats.org/officeDocument/2006/relationships/image" Target="../media/image85.gif"/></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3.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4.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6.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109.xml"/><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1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3" Type="http://schemas.openxmlformats.org/officeDocument/2006/relationships/hyperlink" Target="https://medium.com/ching-i/%E5%8D%B7%E7%A9%8D%E7%A5%9E%E7%B6%93%E7%B6%B2%E7%B5%A1-cnn-%E7%B6%93%E5%85%B8%E6%A8%A1%E5%9E%8B-lenet-alexnet-vgg-nin-with-pytorch-code-84462d6cf60c" TargetMode="External"/><Relationship Id="rId2" Type="http://schemas.openxmlformats.org/officeDocument/2006/relationships/hyperlink" Target="https://www.youtube.com/watch?v=OP5HcXJg2Aw" TargetMode="External"/><Relationship Id="rId1" Type="http://schemas.openxmlformats.org/officeDocument/2006/relationships/slideLayout" Target="../slideLayouts/slideLayout24.xml"/><Relationship Id="rId4" Type="http://schemas.openxmlformats.org/officeDocument/2006/relationships/hyperlink" Target="https://towardsdatascience.com/5-most-well-known-cnn-architectures-visualized-af76f1f0065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image" Target="../media/image26.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4.xml"/><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5.xml"/><Relationship Id="rId1" Type="http://schemas.openxmlformats.org/officeDocument/2006/relationships/slideLayout" Target="../slideLayouts/slideLayout24.xml"/><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87.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8.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90.xml"/><Relationship Id="rId1" Type="http://schemas.openxmlformats.org/officeDocument/2006/relationships/slideLayout" Target="../slideLayouts/slideLayout24.xml"/><Relationship Id="rId4" Type="http://schemas.openxmlformats.org/officeDocument/2006/relationships/image" Target="../media/image72.gif"/></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91.xml"/><Relationship Id="rId1" Type="http://schemas.openxmlformats.org/officeDocument/2006/relationships/slideLayout" Target="../slideLayouts/slideLayout24.xml"/><Relationship Id="rId4" Type="http://schemas.openxmlformats.org/officeDocument/2006/relationships/image" Target="../media/image7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413337"/>
            <a:ext cx="7772400" cy="1015663"/>
          </a:xfrm>
          <a:prstGeom prst="rect">
            <a:avLst/>
          </a:prstGeom>
          <a:noFill/>
        </p:spPr>
        <p:txBody>
          <a:bodyPr wrap="square" rtlCol="0">
            <a:spAutoFit/>
          </a:bodyPr>
          <a:lstStyle/>
          <a:p>
            <a:pPr algn="ctr"/>
            <a:r>
              <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05</a:t>
            </a: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：卷積神經網路</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97659147-0EDB-8038-8FB4-84DE54561C15}"/>
              </a:ext>
            </a:extLst>
          </p:cNvPr>
          <p:cNvSpPr txBox="1"/>
          <p:nvPr/>
        </p:nvSpPr>
        <p:spPr>
          <a:xfrm>
            <a:off x="1524000" y="36576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2020</a:t>
            </a:r>
            <a:r>
              <a:rPr lang="zh-TW" altLang="en-US" sz="2400" b="1" dirty="0">
                <a:latin typeface="微軟正黑體" panose="020B0604030504040204" pitchFamily="34" charset="-120"/>
                <a:ea typeface="微軟正黑體" panose="020B0604030504040204" pitchFamily="34" charset="-120"/>
              </a:rPr>
              <a:t>年</a:t>
            </a:r>
            <a:r>
              <a:rPr lang="en-US" altLang="zh-TW" sz="2400" b="1" dirty="0">
                <a:latin typeface="微軟正黑體" panose="020B0604030504040204" pitchFamily="34" charset="-120"/>
                <a:ea typeface="微軟正黑體" panose="020B0604030504040204" pitchFamily="34" charset="-120"/>
              </a:rPr>
              <a:t>11</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地點：中華電信研究所</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解決這問題的方法</a:t>
            </a:r>
            <a:endParaRPr sz="4800" b="1" dirty="0">
              <a:solidFill>
                <a:srgbClr val="00B0F0"/>
              </a:solidFill>
            </a:endParaRPr>
          </a:p>
        </p:txBody>
      </p:sp>
      <p:sp>
        <p:nvSpPr>
          <p:cNvPr id="4" name="文字方塊 3"/>
          <p:cNvSpPr txBox="1"/>
          <p:nvPr/>
        </p:nvSpPr>
        <p:spPr>
          <a:xfrm>
            <a:off x="835834" y="1752600"/>
            <a:ext cx="7488832" cy="4524315"/>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把不需要的參數「濾」掉</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用一些影像學的知識做這件事</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讓某些神經元「不要」接收和自己無關的輸入</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換句話說，就是讓神經元之間「不要」完全連接</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以空間上來說，和自己距離太遠的資料其實根本沒必要連接</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en-US" altLang="zh-TW" sz="3200" b="1" dirty="0">
                <a:latin typeface="微軟正黑體" panose="020B0604030504040204" pitchFamily="34" charset="-120"/>
                <a:ea typeface="微軟正黑體" panose="020B0604030504040204" pitchFamily="34" charset="-120"/>
              </a:rPr>
              <a:t>Spatial correlation is </a:t>
            </a:r>
            <a:r>
              <a:rPr lang="en-US" altLang="zh-TW" sz="3200" b="1" dirty="0">
                <a:solidFill>
                  <a:srgbClr val="FFFF00"/>
                </a:solidFill>
                <a:latin typeface="微軟正黑體" panose="020B0604030504040204" pitchFamily="34" charset="-120"/>
                <a:ea typeface="微軟正黑體" panose="020B0604030504040204" pitchFamily="34" charset="-120"/>
              </a:rPr>
              <a:t>LOCAL</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248835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65"/>
          <p:cNvPicPr preferRelativeResize="0"/>
          <p:nvPr/>
        </p:nvPicPr>
        <p:blipFill>
          <a:blip r:embed="rId3">
            <a:alphaModFix/>
          </a:blip>
          <a:stretch>
            <a:fillRect/>
          </a:stretch>
        </p:blipFill>
        <p:spPr>
          <a:xfrm>
            <a:off x="-16961" y="857251"/>
            <a:ext cx="9160963" cy="514349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66"/>
          <p:cNvPicPr preferRelativeResize="0"/>
          <p:nvPr/>
        </p:nvPicPr>
        <p:blipFill>
          <a:blip r:embed="rId3">
            <a:alphaModFix/>
          </a:blip>
          <a:stretch>
            <a:fillRect/>
          </a:stretch>
        </p:blipFill>
        <p:spPr>
          <a:xfrm>
            <a:off x="0" y="933451"/>
            <a:ext cx="9144000" cy="506728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67"/>
          <p:cNvPicPr preferRelativeResize="0"/>
          <p:nvPr/>
        </p:nvPicPr>
        <p:blipFill>
          <a:blip r:embed="rId3">
            <a:alphaModFix/>
          </a:blip>
          <a:stretch>
            <a:fillRect/>
          </a:stretch>
        </p:blipFill>
        <p:spPr>
          <a:xfrm>
            <a:off x="5473" y="851126"/>
            <a:ext cx="9180053" cy="514349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68"/>
          <p:cNvPicPr preferRelativeResize="0"/>
          <p:nvPr/>
        </p:nvPicPr>
        <p:blipFill>
          <a:blip r:embed="rId3">
            <a:alphaModFix/>
          </a:blip>
          <a:stretch>
            <a:fillRect/>
          </a:stretch>
        </p:blipFill>
        <p:spPr>
          <a:xfrm>
            <a:off x="0" y="875151"/>
            <a:ext cx="9144000" cy="51256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69"/>
          <p:cNvPicPr preferRelativeResize="0"/>
          <p:nvPr/>
        </p:nvPicPr>
        <p:blipFill>
          <a:blip r:embed="rId3">
            <a:alphaModFix/>
          </a:blip>
          <a:stretch>
            <a:fillRect/>
          </a:stretch>
        </p:blipFill>
        <p:spPr>
          <a:xfrm>
            <a:off x="0" y="838654"/>
            <a:ext cx="9201576" cy="516209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70"/>
          <p:cNvPicPr preferRelativeResize="0"/>
          <p:nvPr/>
        </p:nvPicPr>
        <p:blipFill>
          <a:blip r:embed="rId3">
            <a:alphaModFix/>
          </a:blip>
          <a:stretch>
            <a:fillRect/>
          </a:stretch>
        </p:blipFill>
        <p:spPr>
          <a:xfrm>
            <a:off x="7276" y="895701"/>
            <a:ext cx="9170501" cy="514349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71"/>
          <p:cNvPicPr preferRelativeResize="0"/>
          <p:nvPr/>
        </p:nvPicPr>
        <p:blipFill>
          <a:blip r:embed="rId3">
            <a:alphaModFix/>
          </a:blip>
          <a:stretch>
            <a:fillRect/>
          </a:stretch>
        </p:blipFill>
        <p:spPr>
          <a:xfrm>
            <a:off x="6732" y="927951"/>
            <a:ext cx="9170520" cy="514349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en" sz="5400" b="1" dirty="0">
                <a:solidFill>
                  <a:srgbClr val="FFFF00"/>
                </a:solidFill>
                <a:latin typeface="Helvetica Neue"/>
                <a:sym typeface="Helvetica Neue"/>
              </a:rPr>
              <a:t>Pooling Layer</a:t>
            </a:r>
            <a:endParaRPr sz="5400" b="1" dirty="0">
              <a:solidFill>
                <a:srgbClr val="FFFF00"/>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72"/>
          <p:cNvSpPr txBox="1">
            <a:spLocks noGrp="1"/>
          </p:cNvSpPr>
          <p:nvPr>
            <p:ph type="title"/>
          </p:nvPr>
        </p:nvSpPr>
        <p:spPr>
          <a:xfrm>
            <a:off x="-8250" y="991195"/>
            <a:ext cx="9160500" cy="1285800"/>
          </a:xfrm>
          <a:prstGeom prst="rect">
            <a:avLst/>
          </a:prstGeom>
          <a:noFill/>
          <a:ln>
            <a:noFill/>
          </a:ln>
        </p:spPr>
        <p:txBody>
          <a:bodyPr spcFirstLastPara="1" wrap="square" lIns="34275" tIns="34275" rIns="34275" bIns="34275" anchor="ctr" anchorCtr="0">
            <a:noAutofit/>
          </a:bodyPr>
          <a:lstStyle/>
          <a:p>
            <a:r>
              <a:rPr lang="en" dirty="0"/>
              <a:t> </a:t>
            </a:r>
            <a:r>
              <a:rPr lang="zh-TW" altLang="en-US" dirty="0"/>
              <a:t>最大值池化</a:t>
            </a:r>
            <a:endParaRPr dirty="0"/>
          </a:p>
        </p:txBody>
      </p:sp>
      <p:pic>
        <p:nvPicPr>
          <p:cNvPr id="400" name="Google Shape;400;p72" descr="Shape 733"/>
          <p:cNvPicPr preferRelativeResize="0"/>
          <p:nvPr/>
        </p:nvPicPr>
        <p:blipFill rotWithShape="1">
          <a:blip r:embed="rId3">
            <a:alphaModFix/>
          </a:blip>
          <a:srcRect/>
          <a:stretch/>
        </p:blipFill>
        <p:spPr>
          <a:xfrm>
            <a:off x="1009976" y="2261356"/>
            <a:ext cx="1212121" cy="3253902"/>
          </a:xfrm>
          <a:prstGeom prst="rect">
            <a:avLst/>
          </a:prstGeom>
          <a:noFill/>
          <a:ln>
            <a:noFill/>
          </a:ln>
        </p:spPr>
      </p:pic>
      <p:pic>
        <p:nvPicPr>
          <p:cNvPr id="401" name="Google Shape;401;p72" descr="Shape 734"/>
          <p:cNvPicPr preferRelativeResize="0"/>
          <p:nvPr/>
        </p:nvPicPr>
        <p:blipFill rotWithShape="1">
          <a:blip r:embed="rId4">
            <a:alphaModFix/>
          </a:blip>
          <a:srcRect/>
          <a:stretch/>
        </p:blipFill>
        <p:spPr>
          <a:xfrm>
            <a:off x="1674838" y="3344512"/>
            <a:ext cx="1215233" cy="477867"/>
          </a:xfrm>
          <a:prstGeom prst="rect">
            <a:avLst/>
          </a:prstGeom>
          <a:noFill/>
          <a:ln>
            <a:noFill/>
          </a:ln>
        </p:spPr>
      </p:pic>
      <p:pic>
        <p:nvPicPr>
          <p:cNvPr id="402" name="Google Shape;402;p72" descr="Shape 735"/>
          <p:cNvPicPr preferRelativeResize="0"/>
          <p:nvPr/>
        </p:nvPicPr>
        <p:blipFill rotWithShape="1">
          <a:blip r:embed="rId5">
            <a:alphaModFix/>
          </a:blip>
          <a:srcRect/>
          <a:stretch/>
        </p:blipFill>
        <p:spPr>
          <a:xfrm>
            <a:off x="3227882" y="2438400"/>
            <a:ext cx="5611318" cy="2743200"/>
          </a:xfrm>
          <a:prstGeom prst="rect">
            <a:avLst/>
          </a:prstGeom>
          <a:noFill/>
          <a:ln>
            <a:noFill/>
          </a:ln>
        </p:spPr>
      </p:pic>
      <p:sp>
        <p:nvSpPr>
          <p:cNvPr id="404" name="Google Shape;404;p72"/>
          <p:cNvSpPr/>
          <p:nvPr/>
        </p:nvSpPr>
        <p:spPr>
          <a:xfrm>
            <a:off x="3667125" y="2686050"/>
            <a:ext cx="430200" cy="2085900"/>
          </a:xfrm>
          <a:prstGeom prst="rect">
            <a:avLst/>
          </a:prstGeom>
          <a:solidFill>
            <a:srgbClr val="FFFFFF"/>
          </a:solidFill>
          <a:ln>
            <a:noFill/>
          </a:ln>
        </p:spPr>
        <p:txBody>
          <a:bodyPr spcFirstLastPara="1" wrap="square" lIns="26775" tIns="26775" rIns="26775" bIns="26775" anchor="ctr" anchorCtr="0">
            <a:noAutofit/>
          </a:bodyPr>
          <a:lstStyle/>
          <a:p>
            <a:pPr algn="ctr">
              <a:buClr>
                <a:srgbClr val="FFFFFF"/>
              </a:buClr>
            </a:pP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a:t>Max Pooling in Action</a:t>
            </a:r>
            <a:endParaRPr/>
          </a:p>
        </p:txBody>
      </p:sp>
      <p:sp>
        <p:nvSpPr>
          <p:cNvPr id="410" name="Google Shape;410;p73"/>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pic>
        <p:nvPicPr>
          <p:cNvPr id="411" name="Google Shape;411;p73"/>
          <p:cNvPicPr preferRelativeResize="0"/>
          <p:nvPr/>
        </p:nvPicPr>
        <p:blipFill>
          <a:blip r:embed="rId4">
            <a:alphaModFix/>
          </a:blip>
          <a:stretch>
            <a:fillRect/>
          </a:stretch>
        </p:blipFill>
        <p:spPr>
          <a:xfrm>
            <a:off x="1959438" y="2140100"/>
            <a:ext cx="5225224" cy="2984900"/>
          </a:xfrm>
          <a:prstGeom prst="rect">
            <a:avLst/>
          </a:prstGeom>
          <a:noFill/>
          <a:ln w="9525" cap="flat" cmpd="sng">
            <a:solidFill>
              <a:srgbClr val="4A86E8"/>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解決這問題的方法</a:t>
            </a:r>
            <a:endParaRPr sz="4800" b="1" dirty="0">
              <a:solidFill>
                <a:srgbClr val="00B0F0"/>
              </a:solidFill>
            </a:endParaRPr>
          </a:p>
        </p:txBody>
      </p:sp>
      <p:pic>
        <p:nvPicPr>
          <p:cNvPr id="2050" name="Picture 2">
            <a:extLst>
              <a:ext uri="{FF2B5EF4-FFF2-40B4-BE49-F238E27FC236}">
                <a16:creationId xmlns:a16="http://schemas.microsoft.com/office/drawing/2014/main" id="{4C3BDF03-73B4-7CCF-B836-DF3BE4B5E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8148239"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04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4"/>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a:t>Avg Pooling in Action</a:t>
            </a:r>
            <a:endParaRPr/>
          </a:p>
        </p:txBody>
      </p:sp>
      <p:sp>
        <p:nvSpPr>
          <p:cNvPr id="417" name="Google Shape;417;p74"/>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pic>
        <p:nvPicPr>
          <p:cNvPr id="418" name="Google Shape;418;p74"/>
          <p:cNvPicPr preferRelativeResize="0"/>
          <p:nvPr/>
        </p:nvPicPr>
        <p:blipFill>
          <a:blip r:embed="rId4">
            <a:alphaModFix/>
          </a:blip>
          <a:stretch>
            <a:fillRect/>
          </a:stretch>
        </p:blipFill>
        <p:spPr>
          <a:xfrm>
            <a:off x="1981301" y="2179801"/>
            <a:ext cx="5181400" cy="2933975"/>
          </a:xfrm>
          <a:prstGeom prst="rect">
            <a:avLst/>
          </a:prstGeom>
          <a:noFill/>
          <a:ln w="9525" cap="flat" cmpd="sng">
            <a:solidFill>
              <a:srgbClr val="4A86E8"/>
            </a:solidFill>
            <a:prstDash val="solid"/>
            <a:round/>
            <a:headEnd type="none" w="sm" len="sm"/>
            <a:tailEnd type="none" w="sm" len="sm"/>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a:t>Max Pooling in Action</a:t>
            </a:r>
            <a:endParaRPr/>
          </a:p>
        </p:txBody>
      </p:sp>
      <p:pic>
        <p:nvPicPr>
          <p:cNvPr id="8194" name="Picture 2"/>
          <p:cNvPicPr>
            <a:picLocks noChangeAspect="1" noChangeArrowheads="1"/>
          </p:cNvPicPr>
          <p:nvPr/>
        </p:nvPicPr>
        <p:blipFill>
          <a:blip r:embed="rId3"/>
          <a:srcRect/>
          <a:stretch>
            <a:fillRect/>
          </a:stretch>
        </p:blipFill>
        <p:spPr bwMode="auto">
          <a:xfrm>
            <a:off x="1259633" y="2636912"/>
            <a:ext cx="6708775" cy="2501900"/>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Max Pooling in Action (with padding)</a:t>
            </a:r>
            <a:endParaRPr dirty="0"/>
          </a:p>
        </p:txBody>
      </p:sp>
      <p:pic>
        <p:nvPicPr>
          <p:cNvPr id="9218" name="Picture 2"/>
          <p:cNvPicPr>
            <a:picLocks noChangeAspect="1" noChangeArrowheads="1"/>
          </p:cNvPicPr>
          <p:nvPr/>
        </p:nvPicPr>
        <p:blipFill>
          <a:blip r:embed="rId3"/>
          <a:srcRect/>
          <a:stretch>
            <a:fillRect/>
          </a:stretch>
        </p:blipFill>
        <p:spPr bwMode="auto">
          <a:xfrm>
            <a:off x="1115617" y="2204865"/>
            <a:ext cx="7015163" cy="2911475"/>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Max Pooling with depth of 3</a:t>
            </a:r>
            <a:endParaRPr dirty="0"/>
          </a:p>
        </p:txBody>
      </p:sp>
      <p:pic>
        <p:nvPicPr>
          <p:cNvPr id="8194" name="Picture 2"/>
          <p:cNvPicPr>
            <a:picLocks noChangeAspect="1" noChangeArrowheads="1"/>
          </p:cNvPicPr>
          <p:nvPr/>
        </p:nvPicPr>
        <p:blipFill>
          <a:blip r:embed="rId3"/>
          <a:srcRect/>
          <a:stretch>
            <a:fillRect/>
          </a:stretch>
        </p:blipFill>
        <p:spPr bwMode="auto">
          <a:xfrm>
            <a:off x="827585" y="2420889"/>
            <a:ext cx="7440613" cy="2816225"/>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Pooling</a:t>
            </a:r>
            <a:endParaRPr dirty="0"/>
          </a:p>
        </p:txBody>
      </p:sp>
      <p:pic>
        <p:nvPicPr>
          <p:cNvPr id="9218" name="Picture 2" descr="C:\Users\joshhu\Desktop\screen-shot-2016-08-07-at-6-11-53-pm.png"/>
          <p:cNvPicPr>
            <a:picLocks noChangeAspect="1" noChangeArrowheads="1"/>
          </p:cNvPicPr>
          <p:nvPr/>
        </p:nvPicPr>
        <p:blipFill>
          <a:blip r:embed="rId3"/>
          <a:srcRect/>
          <a:stretch>
            <a:fillRect/>
          </a:stretch>
        </p:blipFill>
        <p:spPr bwMode="auto">
          <a:xfrm>
            <a:off x="539553" y="2060848"/>
            <a:ext cx="8099171" cy="3456384"/>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Reaons of pooling</a:t>
            </a:r>
            <a:endParaRPr dirty="0"/>
          </a:p>
        </p:txBody>
      </p:sp>
      <p:sp>
        <p:nvSpPr>
          <p:cNvPr id="4" name="矩形 3"/>
          <p:cNvSpPr/>
          <p:nvPr/>
        </p:nvSpPr>
        <p:spPr>
          <a:xfrm>
            <a:off x="755576" y="2492896"/>
            <a:ext cx="8208912" cy="2308324"/>
          </a:xfrm>
          <a:prstGeom prst="rect">
            <a:avLst/>
          </a:prstGeom>
        </p:spPr>
        <p:txBody>
          <a:bodyPr wrap="square">
            <a:spAutoFit/>
          </a:bodyPr>
          <a:lstStyle/>
          <a:p>
            <a:pPr marL="342900" indent="-342900">
              <a:buFont typeface="+mj-lt"/>
              <a:buAutoNum type="arabicPeriod"/>
            </a:pPr>
            <a:r>
              <a:rPr lang="en-US" altLang="zh-TW" dirty="0"/>
              <a:t>Makes the input smaller and more manageable</a:t>
            </a:r>
          </a:p>
          <a:p>
            <a:pPr marL="342900" indent="-342900">
              <a:buFont typeface="+mj-lt"/>
              <a:buAutoNum type="arabicPeriod"/>
            </a:pPr>
            <a:r>
              <a:rPr lang="en-US" altLang="zh-TW" dirty="0"/>
              <a:t>Reduces the number of parameters and computations in the network, </a:t>
            </a:r>
          </a:p>
          <a:p>
            <a:pPr marL="342900" indent="-342900">
              <a:buFont typeface="+mj-lt"/>
              <a:buAutoNum type="arabicPeriod"/>
            </a:pPr>
            <a:r>
              <a:rPr lang="en-US" altLang="zh-TW" dirty="0"/>
              <a:t>Makes the network invariant to small transformations, distortions and translations in the input image</a:t>
            </a:r>
          </a:p>
          <a:p>
            <a:pPr marL="342900" indent="-342900">
              <a:buFont typeface="+mj-lt"/>
              <a:buAutoNum type="arabicPeriod"/>
            </a:pPr>
            <a:r>
              <a:rPr lang="en-US" altLang="zh-TW" dirty="0"/>
              <a:t>Small distortion in input will not change the output of Pooling – since we take the maximum / average value in a local neighborhood).</a:t>
            </a:r>
          </a:p>
          <a:p>
            <a:pPr marL="342900" indent="-342900">
              <a:buFont typeface="+mj-lt"/>
              <a:buAutoNum type="arabicPeriod"/>
            </a:pPr>
            <a:r>
              <a:rPr lang="en-US" altLang="zh-TW" dirty="0"/>
              <a:t>Helps us arrive at an almost scale invariant representation of our image </a:t>
            </a:r>
          </a:p>
          <a:p>
            <a:pPr marL="342900" indent="-342900">
              <a:buFont typeface="+mj-lt"/>
              <a:buAutoNum type="arabicPeriod"/>
            </a:pPr>
            <a:r>
              <a:rPr lang="en-US" altLang="zh-TW" dirty="0"/>
              <a:t>We can detect objects in an image no matter where they are located.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5400" b="1" dirty="0">
                <a:solidFill>
                  <a:srgbClr val="FFFF00"/>
                </a:solidFill>
                <a:latin typeface="微軟正黑體" panose="020B0604030504040204" pitchFamily="34" charset="-120"/>
                <a:ea typeface="微軟正黑體" panose="020B0604030504040204" pitchFamily="34" charset="-120"/>
                <a:sym typeface="Helvetica Neue"/>
              </a:rPr>
              <a:t>展開層</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84973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4"/>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zh-TW" altLang="en-US" dirty="0"/>
              <a:t>將多維張量拉成一維</a:t>
            </a:r>
            <a:endParaRPr dirty="0"/>
          </a:p>
        </p:txBody>
      </p:sp>
      <p:sp>
        <p:nvSpPr>
          <p:cNvPr id="417" name="Google Shape;417;p74"/>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pic>
        <p:nvPicPr>
          <p:cNvPr id="3074" name="Picture 2"/>
          <p:cNvPicPr>
            <a:picLocks noChangeAspect="1" noChangeArrowheads="1"/>
          </p:cNvPicPr>
          <p:nvPr/>
        </p:nvPicPr>
        <p:blipFill>
          <a:blip r:embed="rId4"/>
          <a:srcRect/>
          <a:stretch>
            <a:fillRect/>
          </a:stretch>
        </p:blipFill>
        <p:spPr bwMode="auto">
          <a:xfrm>
            <a:off x="1331641" y="1916832"/>
            <a:ext cx="6796087" cy="380365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latin typeface="微軟正黑體" pitchFamily="34" charset="-120"/>
                <a:ea typeface="微軟正黑體" pitchFamily="34" charset="-120"/>
              </a:rPr>
              <a:t>實際運算，使用</a:t>
            </a:r>
            <a:r>
              <a:rPr lang="en-US" altLang="zh-TW" b="1" dirty="0">
                <a:latin typeface="微軟正黑體" pitchFamily="34" charset="-120"/>
                <a:ea typeface="微軟正黑體" pitchFamily="34" charset="-120"/>
              </a:rPr>
              <a:t>Im2col</a:t>
            </a:r>
            <a:endParaRPr lang="zh-TW" altLang="en-US" b="1" dirty="0">
              <a:latin typeface="微軟正黑體" pitchFamily="34" charset="-120"/>
              <a:ea typeface="微軟正黑體" pitchFamily="34" charset="-120"/>
            </a:endParaRPr>
          </a:p>
        </p:txBody>
      </p:sp>
      <p:pic>
        <p:nvPicPr>
          <p:cNvPr id="6146" name="Picture 2"/>
          <p:cNvPicPr>
            <a:picLocks noChangeAspect="1" noChangeArrowheads="1"/>
          </p:cNvPicPr>
          <p:nvPr/>
        </p:nvPicPr>
        <p:blipFill>
          <a:blip r:embed="rId2"/>
          <a:srcRect/>
          <a:stretch>
            <a:fillRect/>
          </a:stretch>
        </p:blipFill>
        <p:spPr bwMode="auto">
          <a:xfrm>
            <a:off x="2555777" y="2060849"/>
            <a:ext cx="4002087" cy="3629025"/>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5"/>
          <p:cNvSpPr txBox="1">
            <a:spLocks noGrp="1"/>
          </p:cNvSpPr>
          <p:nvPr>
            <p:ph type="title"/>
          </p:nvPr>
        </p:nvSpPr>
        <p:spPr>
          <a:xfrm>
            <a:off x="-8188" y="991195"/>
            <a:ext cx="9160500" cy="1285800"/>
          </a:xfrm>
          <a:prstGeom prst="rect">
            <a:avLst/>
          </a:prstGeom>
          <a:noFill/>
          <a:ln>
            <a:noFill/>
          </a:ln>
        </p:spPr>
        <p:txBody>
          <a:bodyPr spcFirstLastPara="1" wrap="square" lIns="26775" tIns="26775" rIns="26775" bIns="26775" anchor="ctr" anchorCtr="0">
            <a:noAutofit/>
          </a:bodyPr>
          <a:lstStyle/>
          <a:p>
            <a:r>
              <a:rPr lang="zh-TW" altLang="en-US" dirty="0"/>
              <a:t>拉成一維張量</a:t>
            </a:r>
            <a:endParaRPr dirty="0"/>
          </a:p>
        </p:txBody>
      </p:sp>
      <p:pic>
        <p:nvPicPr>
          <p:cNvPr id="10242" name="Picture 2"/>
          <p:cNvPicPr>
            <a:picLocks noChangeAspect="1" noChangeArrowheads="1"/>
          </p:cNvPicPr>
          <p:nvPr/>
        </p:nvPicPr>
        <p:blipFill>
          <a:blip r:embed="rId3"/>
          <a:srcRect/>
          <a:stretch>
            <a:fillRect/>
          </a:stretch>
        </p:blipFill>
        <p:spPr bwMode="auto">
          <a:xfrm>
            <a:off x="1066800" y="2286000"/>
            <a:ext cx="7183437" cy="329247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36FF1CD2-FD6D-F808-33DB-55CCC0727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295400"/>
            <a:ext cx="6629400" cy="520429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4;p56">
            <a:extLst>
              <a:ext uri="{FF2B5EF4-FFF2-40B4-BE49-F238E27FC236}">
                <a16:creationId xmlns:a16="http://schemas.microsoft.com/office/drawing/2014/main" id="{81F179B9-F40D-2CC3-8532-3BBCE00CB403}"/>
              </a:ext>
            </a:extLst>
          </p:cNvPr>
          <p:cNvSpPr txBox="1">
            <a:spLocks noGrp="1"/>
          </p:cNvSpPr>
          <p:nvPr>
            <p:ph type="title"/>
          </p:nvPr>
        </p:nvSpPr>
        <p:spPr>
          <a:xfrm>
            <a:off x="76200" y="762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解決這問題的方法</a:t>
            </a:r>
            <a:endParaRPr sz="4800" b="1" dirty="0">
              <a:solidFill>
                <a:srgbClr val="00B0F0"/>
              </a:solidFill>
            </a:endParaRPr>
          </a:p>
        </p:txBody>
      </p:sp>
    </p:spTree>
    <p:extLst>
      <p:ext uri="{BB962C8B-B14F-4D97-AF65-F5344CB8AC3E}">
        <p14:creationId xmlns:p14="http://schemas.microsoft.com/office/powerpoint/2010/main" val="3046128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5400" b="1" dirty="0">
                <a:solidFill>
                  <a:srgbClr val="FFFF00"/>
                </a:solidFill>
                <a:latin typeface="微軟正黑體" panose="020B0604030504040204" pitchFamily="34" charset="-120"/>
                <a:ea typeface="微軟正黑體" panose="020B0604030504040204" pitchFamily="34" charset="-120"/>
                <a:sym typeface="Helvetica Neue"/>
              </a:rPr>
              <a:t>全連接層</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33702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4"/>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Fully Connected</a:t>
            </a:r>
            <a:endParaRPr dirty="0"/>
          </a:p>
        </p:txBody>
      </p:sp>
      <p:sp>
        <p:nvSpPr>
          <p:cNvPr id="417" name="Google Shape;417;p74"/>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sp>
        <p:nvSpPr>
          <p:cNvPr id="5" name="矩形 4"/>
          <p:cNvSpPr/>
          <p:nvPr/>
        </p:nvSpPr>
        <p:spPr>
          <a:xfrm>
            <a:off x="539552" y="2276873"/>
            <a:ext cx="7632848" cy="2246769"/>
          </a:xfrm>
          <a:prstGeom prst="rect">
            <a:avLst/>
          </a:prstGeom>
        </p:spPr>
        <p:txBody>
          <a:bodyPr wrap="square">
            <a:spAutoFit/>
          </a:bodyPr>
          <a:lstStyle/>
          <a:p>
            <a:pPr marL="342900" indent="-342900">
              <a:buFont typeface="+mj-lt"/>
              <a:buAutoNum type="arabicPeriod"/>
            </a:pPr>
            <a:r>
              <a:rPr lang="en-US" altLang="zh-TW" sz="2000" dirty="0"/>
              <a:t>The Fully Connected layer is a traditional MLP that uses a </a:t>
            </a:r>
            <a:r>
              <a:rPr lang="en-US" altLang="zh-TW" sz="2000" dirty="0" err="1"/>
              <a:t>softmax</a:t>
            </a:r>
            <a:r>
              <a:rPr lang="en-US" altLang="zh-TW" sz="2000" dirty="0"/>
              <a:t> activation function in the output layer</a:t>
            </a:r>
          </a:p>
          <a:p>
            <a:pPr marL="342900" indent="-342900">
              <a:buFont typeface="+mj-lt"/>
              <a:buAutoNum type="arabicPeriod"/>
            </a:pPr>
            <a:r>
              <a:rPr lang="en-US" altLang="zh-TW" sz="2000" dirty="0"/>
              <a:t>The purpose of the Fully Connected layer is to use these features for classifying the input image into various classes based on the training dataset</a:t>
            </a:r>
          </a:p>
          <a:p>
            <a:pPr marL="342900" indent="-342900">
              <a:buFont typeface="+mj-lt"/>
              <a:buAutoNum type="arabicPeriod"/>
            </a:pPr>
            <a:r>
              <a:rPr lang="en-US" altLang="zh-TW" sz="2000" dirty="0"/>
              <a:t>The sum of FC layers’ probability is 1 ensured by </a:t>
            </a:r>
            <a:r>
              <a:rPr lang="en-US" altLang="zh-TW" sz="2000" dirty="0" err="1"/>
              <a:t>Softmax</a:t>
            </a:r>
            <a:r>
              <a:rPr lang="en-US" altLang="zh-TW" sz="2000" dirty="0"/>
              <a:t> to form a probability distribution.</a:t>
            </a:r>
            <a:endParaRPr lang="zh-TW" altLang="en-US" sz="20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899593" y="1772816"/>
            <a:ext cx="7542583" cy="3600400"/>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Visualize the CNN</a:t>
            </a:r>
            <a:endParaRPr lang="zh-TW" altLang="en-US" dirty="0"/>
          </a:p>
        </p:txBody>
      </p:sp>
      <p:pic>
        <p:nvPicPr>
          <p:cNvPr id="11266" name="Picture 2"/>
          <p:cNvPicPr>
            <a:picLocks noChangeAspect="1" noChangeArrowheads="1"/>
          </p:cNvPicPr>
          <p:nvPr/>
        </p:nvPicPr>
        <p:blipFill>
          <a:blip r:embed="rId2"/>
          <a:srcRect/>
          <a:stretch>
            <a:fillRect/>
          </a:stretch>
        </p:blipFill>
        <p:spPr bwMode="auto">
          <a:xfrm>
            <a:off x="3059832" y="2204865"/>
            <a:ext cx="2880320" cy="3643631"/>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5400" b="1" dirty="0">
                <a:solidFill>
                  <a:srgbClr val="FFFF00"/>
                </a:solidFill>
                <a:latin typeface="微軟正黑體" panose="020B0604030504040204" pitchFamily="34" charset="-120"/>
                <a:ea typeface="微軟正黑體" panose="020B0604030504040204" pitchFamily="34" charset="-120"/>
              </a:rPr>
              <a:t>圖例化</a:t>
            </a:r>
            <a:r>
              <a:rPr lang="en-US" altLang="zh-TW" sz="5400" b="1" dirty="0">
                <a:solidFill>
                  <a:srgbClr val="FFFF00"/>
                </a:solidFill>
                <a:latin typeface="微軟正黑體" panose="020B0604030504040204" pitchFamily="34" charset="-120"/>
                <a:ea typeface="微軟正黑體" panose="020B0604030504040204" pitchFamily="34" charset="-120"/>
              </a:rPr>
              <a:t>CNN</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38299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hand-written digit ‘8’</a:t>
            </a:r>
            <a:endParaRPr lang="zh-TW" altLang="en-US" dirty="0"/>
          </a:p>
        </p:txBody>
      </p:sp>
      <p:pic>
        <p:nvPicPr>
          <p:cNvPr id="12290" name="Picture 2"/>
          <p:cNvPicPr>
            <a:picLocks noChangeAspect="1" noChangeArrowheads="1"/>
          </p:cNvPicPr>
          <p:nvPr/>
        </p:nvPicPr>
        <p:blipFill>
          <a:blip r:embed="rId2"/>
          <a:srcRect/>
          <a:stretch>
            <a:fillRect/>
          </a:stretch>
        </p:blipFill>
        <p:spPr bwMode="auto">
          <a:xfrm>
            <a:off x="1115616" y="2204865"/>
            <a:ext cx="7023100" cy="1082675"/>
          </a:xfrm>
          <a:prstGeom prst="rect">
            <a:avLst/>
          </a:prstGeom>
          <a:noFill/>
          <a:ln w="9525">
            <a:noFill/>
            <a:miter lim="800000"/>
            <a:headEnd/>
            <a:tailEnd/>
          </a:ln>
        </p:spPr>
      </p:pic>
      <p:pic>
        <p:nvPicPr>
          <p:cNvPr id="12291" name="Picture 3"/>
          <p:cNvPicPr>
            <a:picLocks noChangeAspect="1" noChangeArrowheads="1"/>
          </p:cNvPicPr>
          <p:nvPr/>
        </p:nvPicPr>
        <p:blipFill>
          <a:blip r:embed="rId3"/>
          <a:srcRect/>
          <a:stretch>
            <a:fillRect/>
          </a:stretch>
        </p:blipFill>
        <p:spPr bwMode="auto">
          <a:xfrm>
            <a:off x="971601" y="3933056"/>
            <a:ext cx="7381875" cy="863600"/>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hand-written digit ‘8’</a:t>
            </a:r>
            <a:endParaRPr lang="zh-TW" altLang="en-US" dirty="0"/>
          </a:p>
        </p:txBody>
      </p:sp>
      <p:pic>
        <p:nvPicPr>
          <p:cNvPr id="13314" name="Picture 2"/>
          <p:cNvPicPr>
            <a:picLocks noChangeAspect="1" noChangeArrowheads="1"/>
          </p:cNvPicPr>
          <p:nvPr/>
        </p:nvPicPr>
        <p:blipFill>
          <a:blip r:embed="rId2"/>
          <a:srcRect/>
          <a:stretch>
            <a:fillRect/>
          </a:stretch>
        </p:blipFill>
        <p:spPr bwMode="auto">
          <a:xfrm>
            <a:off x="971601" y="2564904"/>
            <a:ext cx="7104063" cy="1968500"/>
          </a:xfrm>
          <a:prstGeom prst="rect">
            <a:avLst/>
          </a:prstGeom>
          <a:noFill/>
          <a:ln w="9525">
            <a:noFill/>
            <a:miter lim="800000"/>
            <a:headEnd/>
            <a:tailEnd/>
          </a:ln>
        </p:spPr>
      </p:pic>
      <p:pic>
        <p:nvPicPr>
          <p:cNvPr id="13315" name="Picture 3"/>
          <p:cNvPicPr>
            <a:picLocks noChangeAspect="1" noChangeArrowheads="1"/>
          </p:cNvPicPr>
          <p:nvPr/>
        </p:nvPicPr>
        <p:blipFill>
          <a:blip r:embed="rId3"/>
          <a:srcRect/>
          <a:stretch>
            <a:fillRect/>
          </a:stretch>
        </p:blipFill>
        <p:spPr bwMode="auto">
          <a:xfrm>
            <a:off x="899593" y="4725144"/>
            <a:ext cx="7542213" cy="673100"/>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hand-written digit ‘8’</a:t>
            </a:r>
            <a:endParaRPr lang="zh-TW" altLang="en-US" dirty="0"/>
          </a:p>
        </p:txBody>
      </p:sp>
      <p:pic>
        <p:nvPicPr>
          <p:cNvPr id="14339" name="Picture 3"/>
          <p:cNvPicPr>
            <a:picLocks noChangeAspect="1" noChangeArrowheads="1"/>
          </p:cNvPicPr>
          <p:nvPr/>
        </p:nvPicPr>
        <p:blipFill>
          <a:blip r:embed="rId2"/>
          <a:srcRect/>
          <a:stretch>
            <a:fillRect/>
          </a:stretch>
        </p:blipFill>
        <p:spPr bwMode="auto">
          <a:xfrm>
            <a:off x="827585" y="2204865"/>
            <a:ext cx="7718425" cy="3262313"/>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hand-written digit ‘8’</a:t>
            </a:r>
            <a:endParaRPr lang="zh-TW" altLang="en-US" dirty="0"/>
          </a:p>
        </p:txBody>
      </p:sp>
      <p:pic>
        <p:nvPicPr>
          <p:cNvPr id="15362" name="Picture 2"/>
          <p:cNvPicPr>
            <a:picLocks noChangeAspect="1" noChangeArrowheads="1"/>
          </p:cNvPicPr>
          <p:nvPr/>
        </p:nvPicPr>
        <p:blipFill>
          <a:blip r:embed="rId2"/>
          <a:srcRect/>
          <a:stretch>
            <a:fillRect/>
          </a:stretch>
        </p:blipFill>
        <p:spPr bwMode="auto">
          <a:xfrm>
            <a:off x="1043609" y="1988841"/>
            <a:ext cx="7051675" cy="3065463"/>
          </a:xfrm>
          <a:prstGeom prst="rect">
            <a:avLst/>
          </a:prstGeom>
          <a:noFill/>
          <a:ln w="9525">
            <a:noFill/>
            <a:miter lim="800000"/>
            <a:headEnd/>
            <a:tailEnd/>
          </a:ln>
        </p:spPr>
      </p:pic>
      <p:pic>
        <p:nvPicPr>
          <p:cNvPr id="15363" name="Picture 3"/>
          <p:cNvPicPr>
            <a:picLocks noChangeAspect="1" noChangeArrowheads="1"/>
          </p:cNvPicPr>
          <p:nvPr/>
        </p:nvPicPr>
        <p:blipFill>
          <a:blip r:embed="rId3"/>
          <a:srcRect/>
          <a:stretch>
            <a:fillRect/>
          </a:stretch>
        </p:blipFill>
        <p:spPr bwMode="auto">
          <a:xfrm>
            <a:off x="1043609" y="5114926"/>
            <a:ext cx="7483475" cy="885825"/>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hand-written digit ‘8’</a:t>
            </a:r>
            <a:endParaRPr lang="zh-TW" altLang="en-US" dirty="0"/>
          </a:p>
        </p:txBody>
      </p:sp>
      <p:pic>
        <p:nvPicPr>
          <p:cNvPr id="16386" name="Picture 2"/>
          <p:cNvPicPr>
            <a:picLocks noChangeAspect="1" noChangeArrowheads="1"/>
          </p:cNvPicPr>
          <p:nvPr/>
        </p:nvPicPr>
        <p:blipFill>
          <a:blip r:embed="rId2"/>
          <a:srcRect/>
          <a:stretch>
            <a:fillRect/>
          </a:stretch>
        </p:blipFill>
        <p:spPr bwMode="auto">
          <a:xfrm>
            <a:off x="433922" y="2132856"/>
            <a:ext cx="8710078" cy="1800200"/>
          </a:xfrm>
          <a:prstGeom prst="rect">
            <a:avLst/>
          </a:prstGeom>
          <a:noFill/>
          <a:ln w="9525">
            <a:noFill/>
            <a:miter lim="800000"/>
            <a:headEnd/>
            <a:tailEnd/>
          </a:ln>
        </p:spPr>
      </p:pic>
      <p:pic>
        <p:nvPicPr>
          <p:cNvPr id="16387" name="Picture 3"/>
          <p:cNvPicPr>
            <a:picLocks noChangeAspect="1" noChangeArrowheads="1"/>
          </p:cNvPicPr>
          <p:nvPr/>
        </p:nvPicPr>
        <p:blipFill>
          <a:blip r:embed="rId3"/>
          <a:srcRect/>
          <a:stretch>
            <a:fillRect/>
          </a:stretch>
        </p:blipFill>
        <p:spPr bwMode="auto">
          <a:xfrm>
            <a:off x="827585" y="4113214"/>
            <a:ext cx="7446963" cy="1887537"/>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什麼叫</a:t>
            </a: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Filter</a:t>
            </a:r>
          </a:p>
        </p:txBody>
      </p:sp>
    </p:spTree>
    <p:extLst>
      <p:ext uri="{BB962C8B-B14F-4D97-AF65-F5344CB8AC3E}">
        <p14:creationId xmlns:p14="http://schemas.microsoft.com/office/powerpoint/2010/main" val="112982286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54904"/>
            <a:ext cx="8229600" cy="1754326"/>
          </a:xfrm>
          <a:prstGeom prst="rect">
            <a:avLst/>
          </a:prstGeom>
          <a:noFill/>
        </p:spPr>
        <p:txBody>
          <a:bodyPr wrap="square" rtlCol="0">
            <a:spAutoFit/>
          </a:bodyPr>
          <a:lstStyle/>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基礎</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網路的架構</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經典</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642604835"/>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經典</a:t>
            </a:r>
            <a:r>
              <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98145247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zh-TW" alt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經典</a:t>
            </a:r>
            <a:r>
              <a:rPr lang="en-US" altLang="zh-TW"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CNN</a:t>
            </a:r>
            <a:r>
              <a:rPr lang="zh-TW" alt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網路</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
        <p:nvSpPr>
          <p:cNvPr id="7" name="矩形 6">
            <a:extLst>
              <a:ext uri="{FF2B5EF4-FFF2-40B4-BE49-F238E27FC236}">
                <a16:creationId xmlns:a16="http://schemas.microsoft.com/office/drawing/2014/main" id="{BB0F11E7-A3D2-06C1-A6E3-C36866C7A2EF}"/>
              </a:ext>
            </a:extLst>
          </p:cNvPr>
          <p:cNvSpPr/>
          <p:nvPr/>
        </p:nvSpPr>
        <p:spPr>
          <a:xfrm>
            <a:off x="304800" y="1492042"/>
            <a:ext cx="8382000" cy="2554545"/>
          </a:xfrm>
          <a:prstGeom prst="rect">
            <a:avLst/>
          </a:prstGeom>
        </p:spPr>
        <p:txBody>
          <a:bodyPr wrap="square">
            <a:spAutoFit/>
          </a:bodyPr>
          <a:lstStyle/>
          <a:p>
            <a:pPr marL="742950" indent="-7429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LeNet</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AlexNet</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VGG</a:t>
            </a:r>
          </a:p>
          <a:p>
            <a:pPr marL="742950" indent="-7429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Inception</a:t>
            </a:r>
          </a:p>
          <a:p>
            <a:pPr marL="742950" indent="-7429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ResNet</a:t>
            </a:r>
            <a:endParaRPr lang="zh-TW" altLang="en-US" sz="32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23621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en-US" altLang="zh-TW" sz="5400" b="1" dirty="0" err="1">
                <a:solidFill>
                  <a:srgbClr val="FFFF00"/>
                </a:solidFill>
                <a:latin typeface="微軟正黑體" panose="020B0604030504040204" pitchFamily="34" charset="-120"/>
                <a:ea typeface="微軟正黑體" panose="020B0604030504040204" pitchFamily="34" charset="-120"/>
              </a:rPr>
              <a:t>LeNet</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469431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4800" b="1" kern="0" dirty="0" err="1">
                <a:solidFill>
                  <a:srgbClr val="00B0F0"/>
                </a:solidFill>
                <a:latin typeface="微軟正黑體" panose="020B0604030504040204" pitchFamily="34" charset="-120"/>
                <a:ea typeface="微軟正黑體" panose="020B0604030504040204" pitchFamily="34" charset="-120"/>
                <a:cs typeface="Gill Sans"/>
                <a:sym typeface="Gill Sans"/>
              </a:rPr>
              <a:t>LeNet</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pic>
        <p:nvPicPr>
          <p:cNvPr id="1026" name="Picture 2">
            <a:extLst>
              <a:ext uri="{FF2B5EF4-FFF2-40B4-BE49-F238E27FC236}">
                <a16:creationId xmlns:a16="http://schemas.microsoft.com/office/drawing/2014/main" id="{ECBDE95A-A6B9-3BF5-B9CC-B51609FCE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8406984"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4739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en-US" altLang="zh-TW" sz="5400" b="1" dirty="0" err="1">
                <a:solidFill>
                  <a:srgbClr val="FFFF00"/>
                </a:solidFill>
                <a:latin typeface="微軟正黑體" panose="020B0604030504040204" pitchFamily="34" charset="-120"/>
                <a:ea typeface="微軟正黑體" panose="020B0604030504040204" pitchFamily="34" charset="-120"/>
              </a:rPr>
              <a:t>AlexNet</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635568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4800" b="1" kern="0" dirty="0" err="1">
                <a:solidFill>
                  <a:srgbClr val="00B0F0"/>
                </a:solidFill>
                <a:latin typeface="微軟正黑體" panose="020B0604030504040204" pitchFamily="34" charset="-120"/>
                <a:ea typeface="微軟正黑體" panose="020B0604030504040204" pitchFamily="34" charset="-120"/>
                <a:cs typeface="Gill Sans"/>
                <a:sym typeface="Gill Sans"/>
              </a:rPr>
              <a:t>AlexNet</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pic>
        <p:nvPicPr>
          <p:cNvPr id="2050" name="Picture 2">
            <a:extLst>
              <a:ext uri="{FF2B5EF4-FFF2-40B4-BE49-F238E27FC236}">
                <a16:creationId xmlns:a16="http://schemas.microsoft.com/office/drawing/2014/main" id="{EE483E1D-7DBE-DD2F-BFDA-14B7D7592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28850"/>
            <a:ext cx="8518374"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0235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en-US" altLang="zh-TW" sz="5400" b="1" dirty="0">
                <a:solidFill>
                  <a:srgbClr val="FFFF00"/>
                </a:solidFill>
                <a:latin typeface="微軟正黑體" panose="020B0604030504040204" pitchFamily="34" charset="-120"/>
                <a:ea typeface="微軟正黑體" panose="020B0604030504040204" pitchFamily="34" charset="-120"/>
              </a:rPr>
              <a:t>VGG</a:t>
            </a:r>
            <a:endParaRPr sz="54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222806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VGG</a:t>
            </a:r>
          </a:p>
        </p:txBody>
      </p:sp>
      <p:pic>
        <p:nvPicPr>
          <p:cNvPr id="3074" name="Picture 2">
            <a:extLst>
              <a:ext uri="{FF2B5EF4-FFF2-40B4-BE49-F238E27FC236}">
                <a16:creationId xmlns:a16="http://schemas.microsoft.com/office/drawing/2014/main" id="{8C22DCBE-428B-500E-C8FC-FC8DE3855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0"/>
            <a:ext cx="8494256"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4682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B7CA0464-C066-758F-C186-AFBF8A4785D5}"/>
              </a:ext>
            </a:extLst>
          </p:cNvPr>
          <p:cNvSpPr txBox="1"/>
          <p:nvPr/>
        </p:nvSpPr>
        <p:spPr>
          <a:xfrm>
            <a:off x="533400" y="1600200"/>
            <a:ext cx="8077200" cy="3785652"/>
          </a:xfrm>
          <a:prstGeom prst="rect">
            <a:avLst/>
          </a:prstGeom>
          <a:noFill/>
        </p:spPr>
        <p:txBody>
          <a:bodyPr wrap="square">
            <a:spAutoFit/>
          </a:bodyPr>
          <a:lstStyle/>
          <a:p>
            <a:r>
              <a:rPr lang="zh-TW" altLang="en-US" sz="2000" dirty="0">
                <a:hlinkClick r:id="rId2"/>
              </a:rPr>
              <a:t>https://www.youtube.com/watch?v=OP5HcXJg2Aw</a:t>
            </a:r>
            <a:endParaRPr lang="en-US" altLang="zh-TW" sz="2000" dirty="0"/>
          </a:p>
          <a:p>
            <a:endParaRPr lang="en-US" altLang="zh-TW" sz="2000" dirty="0">
              <a:hlinkClick r:id="rId3"/>
            </a:endParaRPr>
          </a:p>
          <a:p>
            <a:r>
              <a:rPr lang="en-US" altLang="zh-TW" sz="2000" dirty="0">
                <a:hlinkClick r:id="rId3"/>
              </a:rPr>
              <a:t>https://medium.com/ching-i/%E5%8D%B7%E7%A9%8D%E7%A5%9E%E7%B6%93%E7%B6%B2%E7%B5%A1-cnn-%E7%B6%93%E5%85%B8%E6%A8%A1%E5%9E%8B-lenet-alexnet-vgg-nin-with-pytorch-code-84462d6cf60c</a:t>
            </a:r>
            <a:endParaRPr lang="en-US" altLang="zh-TW" sz="2000" dirty="0"/>
          </a:p>
          <a:p>
            <a:endParaRPr lang="en-US" altLang="zh-TW" sz="2000" dirty="0"/>
          </a:p>
          <a:p>
            <a:r>
              <a:rPr lang="en-US" altLang="zh-TW" sz="2000" dirty="0">
                <a:hlinkClick r:id="rId4"/>
              </a:rPr>
              <a:t>https://towardsdatascience.com/5-most-well-known-cnn-architectures-visualized-af76f1f0065e</a:t>
            </a:r>
            <a:endParaRPr lang="en-US" altLang="zh-TW" sz="2000" dirty="0"/>
          </a:p>
          <a:p>
            <a:endParaRPr lang="en-US" altLang="zh-TW" sz="2000" dirty="0"/>
          </a:p>
          <a:p>
            <a:endParaRPr lang="zh-TW" altLang="en-US" sz="2000" dirty="0"/>
          </a:p>
        </p:txBody>
      </p:sp>
      <p:sp>
        <p:nvSpPr>
          <p:cNvPr id="6" name="Google Shape;234;p56">
            <a:extLst>
              <a:ext uri="{FF2B5EF4-FFF2-40B4-BE49-F238E27FC236}">
                <a16:creationId xmlns:a16="http://schemas.microsoft.com/office/drawing/2014/main" id="{E4F77BF9-3D23-9B37-A053-819EEDBBE517}"/>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zh-TW" alt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參考資料</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Tree>
    <p:extLst>
      <p:ext uri="{BB962C8B-B14F-4D97-AF65-F5344CB8AC3E}">
        <p14:creationId xmlns:p14="http://schemas.microsoft.com/office/powerpoint/2010/main" val="2534725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1569660"/>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將兩個張量做一些數學運算，如加法，如此一來會得出一個「</a:t>
            </a:r>
            <a:r>
              <a:rPr lang="zh-TW" altLang="en-US" sz="3200" b="1" dirty="0">
                <a:solidFill>
                  <a:srgbClr val="FFFF00"/>
                </a:solidFill>
                <a:latin typeface="微軟正黑體" panose="020B0604030504040204" pitchFamily="34" charset="-120"/>
                <a:ea typeface="微軟正黑體" panose="020B0604030504040204" pitchFamily="34" charset="-120"/>
              </a:rPr>
              <a:t>新</a:t>
            </a:r>
            <a:r>
              <a:rPr lang="zh-TW" altLang="en-US" sz="3200" b="1" dirty="0">
                <a:latin typeface="微軟正黑體" panose="020B0604030504040204" pitchFamily="34" charset="-120"/>
                <a:ea typeface="微軟正黑體" panose="020B0604030504040204" pitchFamily="34" charset="-120"/>
              </a:rPr>
              <a:t>」的張量，我們就說</a:t>
            </a:r>
            <a:r>
              <a:rPr lang="en-US" altLang="zh-TW" sz="3200" b="1" dirty="0">
                <a:solidFill>
                  <a:srgbClr val="FFFF00"/>
                </a:solidFill>
                <a:latin typeface="微軟正黑體" panose="020B0604030504040204" pitchFamily="34" charset="-120"/>
                <a:ea typeface="微軟正黑體" panose="020B0604030504040204" pitchFamily="34" charset="-120"/>
              </a:rPr>
              <a:t>A</a:t>
            </a:r>
            <a:r>
              <a:rPr lang="zh-TW" altLang="en-US" sz="3200" b="1" dirty="0">
                <a:solidFill>
                  <a:srgbClr val="FFFF00"/>
                </a:solidFill>
                <a:latin typeface="微軟正黑體" panose="020B0604030504040204" pitchFamily="34" charset="-120"/>
                <a:ea typeface="微軟正黑體" panose="020B0604030504040204" pitchFamily="34" charset="-120"/>
              </a:rPr>
              <a:t>經過</a:t>
            </a:r>
            <a:r>
              <a:rPr lang="en-US" altLang="zh-TW" sz="3200" b="1" dirty="0">
                <a:solidFill>
                  <a:srgbClr val="FFFF00"/>
                </a:solidFill>
                <a:latin typeface="微軟正黑體" panose="020B0604030504040204" pitchFamily="34" charset="-120"/>
                <a:ea typeface="微軟正黑體" panose="020B0604030504040204" pitchFamily="34" charset="-120"/>
              </a:rPr>
              <a:t>B</a:t>
            </a:r>
            <a:r>
              <a:rPr lang="zh-TW" altLang="en-US" sz="3200" b="1" dirty="0">
                <a:solidFill>
                  <a:srgbClr val="FFFF00"/>
                </a:solidFill>
                <a:latin typeface="微軟正黑體" panose="020B0604030504040204" pitchFamily="34" charset="-120"/>
                <a:ea typeface="微軟正黑體" panose="020B0604030504040204" pitchFamily="34" charset="-120"/>
              </a:rPr>
              <a:t>濾波得到</a:t>
            </a:r>
            <a:r>
              <a:rPr lang="en-US" altLang="zh-TW" sz="3200" b="1" dirty="0">
                <a:solidFill>
                  <a:srgbClr val="FFFF00"/>
                </a:solidFill>
                <a:latin typeface="微軟正黑體" panose="020B0604030504040204" pitchFamily="34" charset="-120"/>
                <a:ea typeface="微軟正黑體" panose="020B0604030504040204" pitchFamily="34" charset="-120"/>
              </a:rPr>
              <a:t>C</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C4A9C19E-45EE-4E8D-F4E6-A2495D9B7EC1}"/>
              </a:ext>
            </a:extLst>
          </p:cNvPr>
          <p:cNvPicPr>
            <a:picLocks noChangeAspect="1"/>
          </p:cNvPicPr>
          <p:nvPr/>
        </p:nvPicPr>
        <p:blipFill>
          <a:blip r:embed="rId3"/>
          <a:stretch>
            <a:fillRect/>
          </a:stretch>
        </p:blipFill>
        <p:spPr>
          <a:xfrm>
            <a:off x="381000" y="3576403"/>
            <a:ext cx="1943546" cy="1609544"/>
          </a:xfrm>
          <a:prstGeom prst="rect">
            <a:avLst/>
          </a:prstGeom>
        </p:spPr>
      </p:pic>
      <p:pic>
        <p:nvPicPr>
          <p:cNvPr id="6" name="圖片 5">
            <a:extLst>
              <a:ext uri="{FF2B5EF4-FFF2-40B4-BE49-F238E27FC236}">
                <a16:creationId xmlns:a16="http://schemas.microsoft.com/office/drawing/2014/main" id="{27B7F845-3D26-DFD2-99DC-4D9A0AC5255E}"/>
              </a:ext>
            </a:extLst>
          </p:cNvPr>
          <p:cNvPicPr>
            <a:picLocks noChangeAspect="1"/>
          </p:cNvPicPr>
          <p:nvPr/>
        </p:nvPicPr>
        <p:blipFill>
          <a:blip r:embed="rId4"/>
          <a:stretch>
            <a:fillRect/>
          </a:stretch>
        </p:blipFill>
        <p:spPr>
          <a:xfrm>
            <a:off x="3276600" y="3576403"/>
            <a:ext cx="1917754" cy="1609544"/>
          </a:xfrm>
          <a:prstGeom prst="rect">
            <a:avLst/>
          </a:prstGeom>
        </p:spPr>
      </p:pic>
      <p:sp>
        <p:nvSpPr>
          <p:cNvPr id="7" name="文字方塊 6">
            <a:extLst>
              <a:ext uri="{FF2B5EF4-FFF2-40B4-BE49-F238E27FC236}">
                <a16:creationId xmlns:a16="http://schemas.microsoft.com/office/drawing/2014/main" id="{05C3AAAE-7EB1-5E1A-25CC-ABDB1C777FD1}"/>
              </a:ext>
            </a:extLst>
          </p:cNvPr>
          <p:cNvSpPr txBox="1"/>
          <p:nvPr/>
        </p:nvSpPr>
        <p:spPr>
          <a:xfrm>
            <a:off x="2324546" y="3576403"/>
            <a:ext cx="838200" cy="1446550"/>
          </a:xfrm>
          <a:prstGeom prst="rect">
            <a:avLst/>
          </a:prstGeom>
          <a:noFill/>
        </p:spPr>
        <p:txBody>
          <a:bodyPr wrap="square" rtlCol="0">
            <a:spAutoFit/>
          </a:bodyPr>
          <a:lstStyle/>
          <a:p>
            <a:r>
              <a:rPr lang="en-US" altLang="zh-TW" sz="8800" dirty="0"/>
              <a:t>+</a:t>
            </a:r>
            <a:endParaRPr lang="zh-TW" altLang="en-US" sz="8800" dirty="0"/>
          </a:p>
        </p:txBody>
      </p:sp>
      <p:pic>
        <p:nvPicPr>
          <p:cNvPr id="9" name="圖片 8">
            <a:extLst>
              <a:ext uri="{FF2B5EF4-FFF2-40B4-BE49-F238E27FC236}">
                <a16:creationId xmlns:a16="http://schemas.microsoft.com/office/drawing/2014/main" id="{375DABBF-D36C-72C8-B39B-33EE51C5E13F}"/>
              </a:ext>
            </a:extLst>
          </p:cNvPr>
          <p:cNvPicPr>
            <a:picLocks noChangeAspect="1"/>
          </p:cNvPicPr>
          <p:nvPr/>
        </p:nvPicPr>
        <p:blipFill>
          <a:blip r:embed="rId5"/>
          <a:stretch>
            <a:fillRect/>
          </a:stretch>
        </p:blipFill>
        <p:spPr>
          <a:xfrm>
            <a:off x="6406912" y="3576403"/>
            <a:ext cx="1917754" cy="1613894"/>
          </a:xfrm>
          <a:prstGeom prst="rect">
            <a:avLst/>
          </a:prstGeom>
        </p:spPr>
      </p:pic>
      <p:sp>
        <p:nvSpPr>
          <p:cNvPr id="10" name="文字方塊 9">
            <a:extLst>
              <a:ext uri="{FF2B5EF4-FFF2-40B4-BE49-F238E27FC236}">
                <a16:creationId xmlns:a16="http://schemas.microsoft.com/office/drawing/2014/main" id="{E5D1AEA8-A455-4863-4792-FA48301B975E}"/>
              </a:ext>
            </a:extLst>
          </p:cNvPr>
          <p:cNvSpPr txBox="1"/>
          <p:nvPr/>
        </p:nvSpPr>
        <p:spPr>
          <a:xfrm>
            <a:off x="5410200" y="3581400"/>
            <a:ext cx="838200" cy="1446550"/>
          </a:xfrm>
          <a:prstGeom prst="rect">
            <a:avLst/>
          </a:prstGeom>
          <a:noFill/>
        </p:spPr>
        <p:txBody>
          <a:bodyPr wrap="square" rtlCol="0">
            <a:spAutoFit/>
          </a:bodyPr>
          <a:lstStyle/>
          <a:p>
            <a:r>
              <a:rPr lang="en-US" altLang="zh-TW" sz="8800" dirty="0"/>
              <a:t>=</a:t>
            </a:r>
            <a:endParaRPr lang="zh-TW" altLang="en-US" sz="8800" dirty="0"/>
          </a:p>
        </p:txBody>
      </p:sp>
      <p:sp>
        <p:nvSpPr>
          <p:cNvPr id="2" name="文字方塊 1">
            <a:extLst>
              <a:ext uri="{FF2B5EF4-FFF2-40B4-BE49-F238E27FC236}">
                <a16:creationId xmlns:a16="http://schemas.microsoft.com/office/drawing/2014/main" id="{DA3CA5F1-4150-0256-B10D-C71F68FD13F2}"/>
              </a:ext>
            </a:extLst>
          </p:cNvPr>
          <p:cNvSpPr txBox="1"/>
          <p:nvPr/>
        </p:nvSpPr>
        <p:spPr>
          <a:xfrm>
            <a:off x="913488" y="5022953"/>
            <a:ext cx="838200" cy="1446550"/>
          </a:xfrm>
          <a:prstGeom prst="rect">
            <a:avLst/>
          </a:prstGeom>
          <a:noFill/>
        </p:spPr>
        <p:txBody>
          <a:bodyPr wrap="square" rtlCol="0">
            <a:spAutoFit/>
          </a:bodyPr>
          <a:lstStyle/>
          <a:p>
            <a:r>
              <a:rPr lang="en-US" altLang="zh-TW" sz="8800" dirty="0"/>
              <a:t>A</a:t>
            </a:r>
            <a:endParaRPr lang="zh-TW" altLang="en-US" sz="8800" dirty="0"/>
          </a:p>
        </p:txBody>
      </p:sp>
      <p:sp>
        <p:nvSpPr>
          <p:cNvPr id="5" name="文字方塊 4">
            <a:extLst>
              <a:ext uri="{FF2B5EF4-FFF2-40B4-BE49-F238E27FC236}">
                <a16:creationId xmlns:a16="http://schemas.microsoft.com/office/drawing/2014/main" id="{29764530-8DF4-CD5B-B93C-98DDB4A2C6C8}"/>
              </a:ext>
            </a:extLst>
          </p:cNvPr>
          <p:cNvSpPr txBox="1"/>
          <p:nvPr/>
        </p:nvSpPr>
        <p:spPr>
          <a:xfrm>
            <a:off x="3717438" y="5022953"/>
            <a:ext cx="838200" cy="1446550"/>
          </a:xfrm>
          <a:prstGeom prst="rect">
            <a:avLst/>
          </a:prstGeom>
          <a:noFill/>
        </p:spPr>
        <p:txBody>
          <a:bodyPr wrap="square" rtlCol="0">
            <a:spAutoFit/>
          </a:bodyPr>
          <a:lstStyle/>
          <a:p>
            <a:r>
              <a:rPr lang="en-US" altLang="zh-TW" sz="8800" b="1" dirty="0"/>
              <a:t>B</a:t>
            </a:r>
            <a:endParaRPr lang="zh-TW" altLang="en-US" sz="8800" b="1" dirty="0"/>
          </a:p>
        </p:txBody>
      </p:sp>
      <p:sp>
        <p:nvSpPr>
          <p:cNvPr id="8" name="文字方塊 7">
            <a:extLst>
              <a:ext uri="{FF2B5EF4-FFF2-40B4-BE49-F238E27FC236}">
                <a16:creationId xmlns:a16="http://schemas.microsoft.com/office/drawing/2014/main" id="{869E01BD-F52A-BD26-A48D-A0462A69B357}"/>
              </a:ext>
            </a:extLst>
          </p:cNvPr>
          <p:cNvSpPr txBox="1"/>
          <p:nvPr/>
        </p:nvSpPr>
        <p:spPr>
          <a:xfrm>
            <a:off x="6946689" y="5022953"/>
            <a:ext cx="838200" cy="1446550"/>
          </a:xfrm>
          <a:prstGeom prst="rect">
            <a:avLst/>
          </a:prstGeom>
          <a:noFill/>
        </p:spPr>
        <p:txBody>
          <a:bodyPr wrap="square" rtlCol="0">
            <a:spAutoFit/>
          </a:bodyPr>
          <a:lstStyle/>
          <a:p>
            <a:r>
              <a:rPr lang="en-US" altLang="zh-TW" sz="8800" dirty="0"/>
              <a:t>C</a:t>
            </a:r>
            <a:endParaRPr lang="zh-TW" altLang="en-US" sz="8800" dirty="0"/>
          </a:p>
        </p:txBody>
      </p:sp>
    </p:spTree>
    <p:extLst>
      <p:ext uri="{BB962C8B-B14F-4D97-AF65-F5344CB8AC3E}">
        <p14:creationId xmlns:p14="http://schemas.microsoft.com/office/powerpoint/2010/main" val="2612205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1077218"/>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也可以做乘法</a:t>
            </a:r>
          </a:p>
          <a:p>
            <a:pPr marL="457200" indent="-457200">
              <a:buFont typeface="+mj-lt"/>
              <a:buAutoNum type="arabicPeriod"/>
            </a:pP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27B7F845-3D26-DFD2-99DC-4D9A0AC5255E}"/>
              </a:ext>
            </a:extLst>
          </p:cNvPr>
          <p:cNvPicPr>
            <a:picLocks noChangeAspect="1"/>
          </p:cNvPicPr>
          <p:nvPr/>
        </p:nvPicPr>
        <p:blipFill>
          <a:blip r:embed="rId3"/>
          <a:stretch>
            <a:fillRect/>
          </a:stretch>
        </p:blipFill>
        <p:spPr>
          <a:xfrm>
            <a:off x="230791" y="3576403"/>
            <a:ext cx="1917754" cy="1609544"/>
          </a:xfrm>
          <a:prstGeom prst="rect">
            <a:avLst/>
          </a:prstGeom>
        </p:spPr>
      </p:pic>
      <p:sp>
        <p:nvSpPr>
          <p:cNvPr id="7" name="文字方塊 6">
            <a:extLst>
              <a:ext uri="{FF2B5EF4-FFF2-40B4-BE49-F238E27FC236}">
                <a16:creationId xmlns:a16="http://schemas.microsoft.com/office/drawing/2014/main" id="{05C3AAAE-7EB1-5E1A-25CC-ABDB1C777FD1}"/>
              </a:ext>
            </a:extLst>
          </p:cNvPr>
          <p:cNvSpPr txBox="1"/>
          <p:nvPr/>
        </p:nvSpPr>
        <p:spPr>
          <a:xfrm>
            <a:off x="2326916" y="3810000"/>
            <a:ext cx="838200" cy="1446550"/>
          </a:xfrm>
          <a:prstGeom prst="rect">
            <a:avLst/>
          </a:prstGeom>
          <a:noFill/>
        </p:spPr>
        <p:txBody>
          <a:bodyPr wrap="square" rtlCol="0">
            <a:spAutoFit/>
          </a:bodyPr>
          <a:lstStyle/>
          <a:p>
            <a:r>
              <a:rPr lang="en-US" altLang="zh-TW" sz="8800" dirty="0"/>
              <a:t>*</a:t>
            </a:r>
            <a:endParaRPr lang="zh-TW" altLang="en-US" sz="8800" dirty="0"/>
          </a:p>
        </p:txBody>
      </p:sp>
      <p:pic>
        <p:nvPicPr>
          <p:cNvPr id="9" name="圖片 8">
            <a:extLst>
              <a:ext uri="{FF2B5EF4-FFF2-40B4-BE49-F238E27FC236}">
                <a16:creationId xmlns:a16="http://schemas.microsoft.com/office/drawing/2014/main" id="{375DABBF-D36C-72C8-B39B-33EE51C5E13F}"/>
              </a:ext>
            </a:extLst>
          </p:cNvPr>
          <p:cNvPicPr>
            <a:picLocks noChangeAspect="1"/>
          </p:cNvPicPr>
          <p:nvPr/>
        </p:nvPicPr>
        <p:blipFill>
          <a:blip r:embed="rId4"/>
          <a:stretch>
            <a:fillRect/>
          </a:stretch>
        </p:blipFill>
        <p:spPr>
          <a:xfrm>
            <a:off x="3276600" y="3572053"/>
            <a:ext cx="1917754" cy="1613894"/>
          </a:xfrm>
          <a:prstGeom prst="rect">
            <a:avLst/>
          </a:prstGeom>
        </p:spPr>
      </p:pic>
      <p:sp>
        <p:nvSpPr>
          <p:cNvPr id="10" name="文字方塊 9">
            <a:extLst>
              <a:ext uri="{FF2B5EF4-FFF2-40B4-BE49-F238E27FC236}">
                <a16:creationId xmlns:a16="http://schemas.microsoft.com/office/drawing/2014/main" id="{E5D1AEA8-A455-4863-4792-FA48301B975E}"/>
              </a:ext>
            </a:extLst>
          </p:cNvPr>
          <p:cNvSpPr txBox="1"/>
          <p:nvPr/>
        </p:nvSpPr>
        <p:spPr>
          <a:xfrm>
            <a:off x="5410200" y="3581400"/>
            <a:ext cx="838200" cy="1446550"/>
          </a:xfrm>
          <a:prstGeom prst="rect">
            <a:avLst/>
          </a:prstGeom>
          <a:noFill/>
        </p:spPr>
        <p:txBody>
          <a:bodyPr wrap="square" rtlCol="0">
            <a:spAutoFit/>
          </a:bodyPr>
          <a:lstStyle/>
          <a:p>
            <a:r>
              <a:rPr lang="en-US" altLang="zh-TW" sz="8800" dirty="0"/>
              <a:t>=</a:t>
            </a:r>
            <a:endParaRPr lang="zh-TW" altLang="en-US" sz="8800" dirty="0"/>
          </a:p>
        </p:txBody>
      </p:sp>
      <p:pic>
        <p:nvPicPr>
          <p:cNvPr id="5" name="圖片 4">
            <a:extLst>
              <a:ext uri="{FF2B5EF4-FFF2-40B4-BE49-F238E27FC236}">
                <a16:creationId xmlns:a16="http://schemas.microsoft.com/office/drawing/2014/main" id="{4C8E0C02-23C8-9FBC-DD8B-052E2294F5E2}"/>
              </a:ext>
            </a:extLst>
          </p:cNvPr>
          <p:cNvPicPr>
            <a:picLocks noChangeAspect="1"/>
          </p:cNvPicPr>
          <p:nvPr/>
        </p:nvPicPr>
        <p:blipFill>
          <a:blip r:embed="rId5"/>
          <a:stretch>
            <a:fillRect/>
          </a:stretch>
        </p:blipFill>
        <p:spPr>
          <a:xfrm>
            <a:off x="6464246" y="3566766"/>
            <a:ext cx="1917754" cy="1619181"/>
          </a:xfrm>
          <a:prstGeom prst="rect">
            <a:avLst/>
          </a:prstGeom>
        </p:spPr>
      </p:pic>
    </p:spTree>
    <p:extLst>
      <p:ext uri="{BB962C8B-B14F-4D97-AF65-F5344CB8AC3E}">
        <p14:creationId xmlns:p14="http://schemas.microsoft.com/office/powerpoint/2010/main" val="3512549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2062103"/>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當然也可以做一些「針對」張量的運算，如平均，最大最小值等</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兩個張量的大小，維度也可以有各種各樣的變化</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2" name="Picture 2">
            <a:extLst>
              <a:ext uri="{FF2B5EF4-FFF2-40B4-BE49-F238E27FC236}">
                <a16:creationId xmlns:a16="http://schemas.microsoft.com/office/drawing/2014/main" id="{992AD8E9-4D63-EA0C-BA22-0E8EF55C9E0C}"/>
              </a:ext>
            </a:extLst>
          </p:cNvPr>
          <p:cNvPicPr>
            <a:picLocks noChangeAspect="1" noChangeArrowheads="1"/>
          </p:cNvPicPr>
          <p:nvPr/>
        </p:nvPicPr>
        <p:blipFill>
          <a:blip r:embed="rId3" cstate="print"/>
          <a:srcRect/>
          <a:stretch>
            <a:fillRect/>
          </a:stretch>
        </p:blipFill>
        <p:spPr bwMode="auto">
          <a:xfrm>
            <a:off x="3505200" y="3969208"/>
            <a:ext cx="1980787" cy="2673338"/>
          </a:xfrm>
          <a:prstGeom prst="rect">
            <a:avLst/>
          </a:prstGeom>
          <a:noFill/>
          <a:ln w="9525">
            <a:noFill/>
            <a:miter lim="800000"/>
            <a:headEnd/>
            <a:tailEnd/>
          </a:ln>
        </p:spPr>
      </p:pic>
    </p:spTree>
    <p:extLst>
      <p:ext uri="{BB962C8B-B14F-4D97-AF65-F5344CB8AC3E}">
        <p14:creationId xmlns:p14="http://schemas.microsoft.com/office/powerpoint/2010/main" val="384802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1569660"/>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這種透過一個「張量」，和來源張量進行運算的方式，稱之為「濾波」運算</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3" name="Picture 2">
            <a:extLst>
              <a:ext uri="{FF2B5EF4-FFF2-40B4-BE49-F238E27FC236}">
                <a16:creationId xmlns:a16="http://schemas.microsoft.com/office/drawing/2014/main" id="{A8090F84-8684-B9D7-A28F-20053F3773CC}"/>
              </a:ext>
            </a:extLst>
          </p:cNvPr>
          <p:cNvPicPr>
            <a:picLocks noChangeAspect="1" noChangeArrowheads="1"/>
          </p:cNvPicPr>
          <p:nvPr/>
        </p:nvPicPr>
        <p:blipFill>
          <a:blip r:embed="rId3" cstate="print"/>
          <a:srcRect/>
          <a:stretch>
            <a:fillRect/>
          </a:stretch>
        </p:blipFill>
        <p:spPr bwMode="auto">
          <a:xfrm>
            <a:off x="533400" y="3962400"/>
            <a:ext cx="8349096" cy="2133600"/>
          </a:xfrm>
          <a:prstGeom prst="rect">
            <a:avLst/>
          </a:prstGeom>
          <a:noFill/>
          <a:ln w="9525">
            <a:noFill/>
            <a:miter lim="800000"/>
            <a:headEnd/>
            <a:tailEnd/>
          </a:ln>
        </p:spPr>
      </p:pic>
    </p:spTree>
    <p:extLst>
      <p:ext uri="{BB962C8B-B14F-4D97-AF65-F5344CB8AC3E}">
        <p14:creationId xmlns:p14="http://schemas.microsoft.com/office/powerpoint/2010/main" val="1301882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1077218"/>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原來的圖不變，參與的張量稱之為</a:t>
            </a:r>
            <a:r>
              <a:rPr lang="en-US" altLang="zh-TW" sz="3200" b="1" dirty="0">
                <a:latin typeface="微軟正黑體" panose="020B0604030504040204" pitchFamily="34" charset="-120"/>
                <a:ea typeface="微軟正黑體" panose="020B0604030504040204" pitchFamily="34" charset="-120"/>
              </a:rPr>
              <a:t>filter</a:t>
            </a:r>
            <a:r>
              <a:rPr lang="zh-TW" altLang="en-US" sz="3200" b="1" dirty="0">
                <a:latin typeface="微軟正黑體" panose="020B0604030504040204" pitchFamily="34" charset="-120"/>
                <a:ea typeface="微軟正黑體" panose="020B0604030504040204" pitchFamily="34" charset="-120"/>
              </a:rPr>
              <a:t>，或</a:t>
            </a:r>
            <a:r>
              <a:rPr lang="en-US" altLang="zh-TW" sz="3200" b="1" dirty="0">
                <a:latin typeface="微軟正黑體" panose="020B0604030504040204" pitchFamily="34" charset="-120"/>
                <a:ea typeface="微軟正黑體" panose="020B0604030504040204" pitchFamily="34" charset="-120"/>
              </a:rPr>
              <a:t>kernel</a:t>
            </a:r>
            <a:r>
              <a:rPr lang="zh-TW" altLang="en-US" sz="3200" b="1" dirty="0">
                <a:latin typeface="微軟正黑體" panose="020B0604030504040204" pitchFamily="34" charset="-120"/>
                <a:ea typeface="微軟正黑體" panose="020B0604030504040204" pitchFamily="34" charset="-120"/>
              </a:rPr>
              <a:t>，過濾器，核心等</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2" name="Picture 3">
            <a:extLst>
              <a:ext uri="{FF2B5EF4-FFF2-40B4-BE49-F238E27FC236}">
                <a16:creationId xmlns:a16="http://schemas.microsoft.com/office/drawing/2014/main" id="{0ECF04A7-81CC-D4AA-B8ED-043B3A2CA220}"/>
              </a:ext>
            </a:extLst>
          </p:cNvPr>
          <p:cNvPicPr>
            <a:picLocks noChangeAspect="1" noChangeArrowheads="1"/>
          </p:cNvPicPr>
          <p:nvPr/>
        </p:nvPicPr>
        <p:blipFill>
          <a:blip r:embed="rId3" cstate="print"/>
          <a:srcRect/>
          <a:stretch>
            <a:fillRect/>
          </a:stretch>
        </p:blipFill>
        <p:spPr bwMode="auto">
          <a:xfrm>
            <a:off x="457200" y="3733800"/>
            <a:ext cx="8329027" cy="1981200"/>
          </a:xfrm>
          <a:prstGeom prst="rect">
            <a:avLst/>
          </a:prstGeom>
          <a:noFill/>
          <a:ln w="9525">
            <a:noFill/>
            <a:miter lim="800000"/>
            <a:headEnd/>
            <a:tailEnd/>
          </a:ln>
        </p:spPr>
      </p:pic>
    </p:spTree>
    <p:extLst>
      <p:ext uri="{BB962C8B-B14F-4D97-AF65-F5344CB8AC3E}">
        <p14:creationId xmlns:p14="http://schemas.microsoft.com/office/powerpoint/2010/main" val="316971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什麼叫</a:t>
            </a:r>
            <a:r>
              <a:rPr lang="en-US" altLang="zh-TW" sz="4800" b="1" dirty="0">
                <a:solidFill>
                  <a:srgbClr val="00B0F0"/>
                </a:solidFill>
              </a:rPr>
              <a:t>Filter</a:t>
            </a:r>
            <a:endParaRPr sz="4800" b="1" dirty="0">
              <a:solidFill>
                <a:srgbClr val="00B0F0"/>
              </a:solidFill>
            </a:endParaRPr>
          </a:p>
        </p:txBody>
      </p:sp>
      <p:sp>
        <p:nvSpPr>
          <p:cNvPr id="4" name="文字方塊 3"/>
          <p:cNvSpPr txBox="1"/>
          <p:nvPr/>
        </p:nvSpPr>
        <p:spPr>
          <a:xfrm>
            <a:off x="835834" y="1752600"/>
            <a:ext cx="7488832" cy="1569660"/>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經過</a:t>
            </a:r>
            <a:r>
              <a:rPr lang="en-US" altLang="zh-TW" sz="3200" b="1" dirty="0">
                <a:latin typeface="微軟正黑體" panose="020B0604030504040204" pitchFamily="34" charset="-120"/>
                <a:ea typeface="微軟正黑體" panose="020B0604030504040204" pitchFamily="34" charset="-120"/>
              </a:rPr>
              <a:t>filter</a:t>
            </a:r>
            <a:r>
              <a:rPr lang="zh-TW" altLang="en-US" sz="3200" b="1" dirty="0">
                <a:latin typeface="微軟正黑體" panose="020B0604030504040204" pitchFamily="34" charset="-120"/>
                <a:ea typeface="微軟正黑體" panose="020B0604030504040204" pitchFamily="34" charset="-120"/>
              </a:rPr>
              <a:t>運算後的新張量，會呈現出不同的樣子，視</a:t>
            </a:r>
            <a:r>
              <a:rPr lang="zh-TW" altLang="en-US" sz="3200" b="1" dirty="0">
                <a:solidFill>
                  <a:srgbClr val="FFFF00"/>
                </a:solidFill>
                <a:latin typeface="微軟正黑體" panose="020B0604030504040204" pitchFamily="34" charset="-120"/>
                <a:ea typeface="微軟正黑體" panose="020B0604030504040204" pitchFamily="34" charset="-120"/>
              </a:rPr>
              <a:t>運算種類</a:t>
            </a:r>
            <a:r>
              <a:rPr lang="zh-TW" altLang="en-US" sz="3200" b="1" dirty="0">
                <a:latin typeface="微軟正黑體" panose="020B0604030504040204" pitchFamily="34" charset="-120"/>
                <a:ea typeface="微軟正黑體" panose="020B0604030504040204" pitchFamily="34" charset="-120"/>
              </a:rPr>
              <a:t>及</a:t>
            </a:r>
            <a:r>
              <a:rPr lang="zh-TW" altLang="en-US" sz="3200" b="1" dirty="0">
                <a:solidFill>
                  <a:srgbClr val="FFFF00"/>
                </a:solidFill>
                <a:latin typeface="微軟正黑體" panose="020B0604030504040204" pitchFamily="34" charset="-120"/>
                <a:ea typeface="微軟正黑體" panose="020B0604030504040204" pitchFamily="34" charset="-120"/>
              </a:rPr>
              <a:t>濾波值</a:t>
            </a:r>
            <a:r>
              <a:rPr lang="zh-TW" altLang="en-US" sz="3200" b="1" dirty="0">
                <a:latin typeface="微軟正黑體" panose="020B0604030504040204" pitchFamily="34" charset="-120"/>
                <a:ea typeface="微軟正黑體" panose="020B0604030504040204" pitchFamily="34" charset="-120"/>
              </a:rPr>
              <a:t>而改變</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2" name="Picture 3">
            <a:extLst>
              <a:ext uri="{FF2B5EF4-FFF2-40B4-BE49-F238E27FC236}">
                <a16:creationId xmlns:a16="http://schemas.microsoft.com/office/drawing/2014/main" id="{0ECF04A7-81CC-D4AA-B8ED-043B3A2CA220}"/>
              </a:ext>
            </a:extLst>
          </p:cNvPr>
          <p:cNvPicPr>
            <a:picLocks noChangeAspect="1" noChangeArrowheads="1"/>
          </p:cNvPicPr>
          <p:nvPr/>
        </p:nvPicPr>
        <p:blipFill>
          <a:blip r:embed="rId3" cstate="print"/>
          <a:srcRect/>
          <a:stretch>
            <a:fillRect/>
          </a:stretch>
        </p:blipFill>
        <p:spPr bwMode="auto">
          <a:xfrm>
            <a:off x="457200" y="3733800"/>
            <a:ext cx="8329027" cy="1981200"/>
          </a:xfrm>
          <a:prstGeom prst="rect">
            <a:avLst/>
          </a:prstGeom>
          <a:noFill/>
          <a:ln w="9525">
            <a:noFill/>
            <a:miter lim="800000"/>
            <a:headEnd/>
            <a:tailEnd/>
          </a:ln>
        </p:spPr>
      </p:pic>
    </p:spTree>
    <p:extLst>
      <p:ext uri="{BB962C8B-B14F-4D97-AF65-F5344CB8AC3E}">
        <p14:creationId xmlns:p14="http://schemas.microsoft.com/office/powerpoint/2010/main" val="2552207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1754326"/>
          </a:xfrm>
          <a:prstGeom prst="rect">
            <a:avLst/>
          </a:prstGeom>
          <a:noFill/>
        </p:spPr>
        <p:txBody>
          <a:bodyPr wrap="square" rtlCol="0">
            <a:spAutoFit/>
          </a:bodyPr>
          <a:lstStyle/>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基礎</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網路的架構</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經典</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7586888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卷積的數學運作</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1484651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如何建立新的運算張量</a:t>
            </a:r>
            <a:endParaRPr sz="4800" b="1" dirty="0">
              <a:solidFill>
                <a:srgbClr val="00B0F0"/>
              </a:solidFill>
            </a:endParaRPr>
          </a:p>
        </p:txBody>
      </p:sp>
      <p:sp>
        <p:nvSpPr>
          <p:cNvPr id="4" name="文字方塊 3"/>
          <p:cNvSpPr txBox="1"/>
          <p:nvPr/>
        </p:nvSpPr>
        <p:spPr>
          <a:xfrm>
            <a:off x="533400" y="1600200"/>
            <a:ext cx="8077200" cy="3046988"/>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一個原始圖片</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可以是灰階或彩色</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，大小通常比較大</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一個</a:t>
            </a:r>
            <a:r>
              <a:rPr lang="en-US" altLang="zh-TW" sz="3200" b="1" dirty="0">
                <a:latin typeface="微軟正黑體" panose="020B0604030504040204" pitchFamily="34" charset="-120"/>
                <a:ea typeface="微軟正黑體" panose="020B0604030504040204" pitchFamily="34" charset="-120"/>
              </a:rPr>
              <a:t>filter</a:t>
            </a: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讓這個</a:t>
            </a:r>
            <a:r>
              <a:rPr lang="en-US" altLang="zh-TW" sz="3200" b="1" dirty="0">
                <a:latin typeface="微軟正黑體" panose="020B0604030504040204" pitchFamily="34" charset="-120"/>
                <a:ea typeface="微軟正黑體" panose="020B0604030504040204" pitchFamily="34" charset="-120"/>
              </a:rPr>
              <a:t>filter</a:t>
            </a:r>
            <a:r>
              <a:rPr lang="zh-TW" altLang="en-US" sz="3200" b="1" dirty="0">
                <a:latin typeface="微軟正黑體" panose="020B0604030504040204" pitchFamily="34" charset="-120"/>
                <a:ea typeface="微軟正黑體" panose="020B0604030504040204" pitchFamily="34" charset="-120"/>
              </a:rPr>
              <a:t>掃過整個原始圖，產生的新值對應到一個新的圖片</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產生新值的運算做「</a:t>
            </a:r>
            <a:r>
              <a:rPr lang="zh-TW" altLang="en-US" sz="3200" b="1" dirty="0">
                <a:solidFill>
                  <a:srgbClr val="FFFF00"/>
                </a:solidFill>
                <a:latin typeface="微軟正黑體" panose="020B0604030504040204" pitchFamily="34" charset="-120"/>
                <a:ea typeface="微軟正黑體" panose="020B0604030504040204" pitchFamily="34" charset="-120"/>
              </a:rPr>
              <a:t>向量內積和</a:t>
            </a:r>
            <a:r>
              <a:rPr lang="zh-TW" altLang="en-US" sz="3200" b="1" dirty="0">
                <a:latin typeface="微軟正黑體" panose="020B0604030504040204" pitchFamily="34" charset="-120"/>
                <a:ea typeface="微軟正黑體" panose="020B0604030504040204" pitchFamily="34" charset="-120"/>
              </a:rPr>
              <a:t>」</a:t>
            </a:r>
          </a:p>
        </p:txBody>
      </p:sp>
      <p:sp>
        <p:nvSpPr>
          <p:cNvPr id="3" name="文字方塊 2">
            <a:extLst>
              <a:ext uri="{FF2B5EF4-FFF2-40B4-BE49-F238E27FC236}">
                <a16:creationId xmlns:a16="http://schemas.microsoft.com/office/drawing/2014/main" id="{02829FEE-B315-BF7C-A172-35B252803492}"/>
              </a:ext>
            </a:extLst>
          </p:cNvPr>
          <p:cNvSpPr txBox="1"/>
          <p:nvPr/>
        </p:nvSpPr>
        <p:spPr>
          <a:xfrm>
            <a:off x="512164" y="4876800"/>
            <a:ext cx="6629400" cy="1569660"/>
          </a:xfrm>
          <a:prstGeom prst="rect">
            <a:avLst/>
          </a:prstGeom>
          <a:noFill/>
        </p:spPr>
        <p:txBody>
          <a:bodyPr wrap="square">
            <a:spAutoFit/>
          </a:bodyPr>
          <a:lstStyle/>
          <a:p>
            <a:pPr marL="514350" indent="-514350">
              <a:buClr>
                <a:srgbClr val="5E5E5E"/>
              </a:buClr>
              <a:buFont typeface="+mj-lt"/>
              <a:buAutoNum type="arabicPeriod"/>
            </a:pPr>
            <a:r>
              <a:rPr lang="en-US" altLang="zh-TW" sz="3200" b="1" dirty="0">
                <a:solidFill>
                  <a:srgbClr val="FFFF00"/>
                </a:solidFill>
                <a:latin typeface="Helvetica Neue"/>
                <a:sym typeface="Helvetica Neue"/>
              </a:rPr>
              <a:t>Input Image</a:t>
            </a:r>
          </a:p>
          <a:p>
            <a:pPr marL="514350" indent="-514350">
              <a:buClr>
                <a:srgbClr val="5E5E5E"/>
              </a:buClr>
              <a:buFont typeface="+mj-lt"/>
              <a:buAutoNum type="arabicPeriod"/>
            </a:pPr>
            <a:r>
              <a:rPr lang="en-US" altLang="zh-TW" sz="3200" b="1" dirty="0">
                <a:solidFill>
                  <a:srgbClr val="FFFF00"/>
                </a:solidFill>
                <a:latin typeface="Helvetica Neue"/>
                <a:sym typeface="Helvetica Neue"/>
              </a:rPr>
              <a:t>Kernel(Filter), </a:t>
            </a:r>
          </a:p>
          <a:p>
            <a:pPr marL="514350" indent="-514350">
              <a:buClr>
                <a:srgbClr val="5E5E5E"/>
              </a:buClr>
              <a:buFont typeface="+mj-lt"/>
              <a:buAutoNum type="arabicPeriod"/>
            </a:pPr>
            <a:r>
              <a:rPr lang="en-US" altLang="zh-TW" sz="3200" b="1" dirty="0">
                <a:solidFill>
                  <a:srgbClr val="FFFF00"/>
                </a:solidFill>
                <a:latin typeface="Helvetica Neue"/>
                <a:sym typeface="Helvetica Neue"/>
              </a:rPr>
              <a:t>Feature Map(Output Volume)</a:t>
            </a:r>
            <a:endParaRPr lang="en-US" altLang="zh-TW" sz="3200" b="1" dirty="0">
              <a:solidFill>
                <a:srgbClr val="FFFF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卷積</a:t>
            </a:r>
            <a:r>
              <a:rPr lang="en-US" altLang="zh-TW" sz="4800" b="1" dirty="0">
                <a:solidFill>
                  <a:srgbClr val="00B0F0"/>
                </a:solidFill>
              </a:rPr>
              <a:t>(Convolution)</a:t>
            </a:r>
            <a:endParaRPr sz="4800" b="1" dirty="0">
              <a:solidFill>
                <a:srgbClr val="00B0F0"/>
              </a:solidFill>
            </a:endParaRPr>
          </a:p>
        </p:txBody>
      </p:sp>
      <p:sp>
        <p:nvSpPr>
          <p:cNvPr id="3" name="文字方塊 2">
            <a:extLst>
              <a:ext uri="{FF2B5EF4-FFF2-40B4-BE49-F238E27FC236}">
                <a16:creationId xmlns:a16="http://schemas.microsoft.com/office/drawing/2014/main" id="{01063164-D881-DE67-1FC3-5845A0513471}"/>
              </a:ext>
            </a:extLst>
          </p:cNvPr>
          <p:cNvSpPr txBox="1"/>
          <p:nvPr/>
        </p:nvSpPr>
        <p:spPr>
          <a:xfrm>
            <a:off x="533400" y="1600200"/>
            <a:ext cx="8077200" cy="3046988"/>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卷積是對兩個函數的數學運算</a:t>
            </a: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產生第三個函數，表達一個函數的形狀如何被另一個函數修改。</a:t>
            </a: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卷積指的是結果函數和計算它的過程。</a:t>
            </a: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卷積透過使用輸入資料的小方塊學習圖像特徵來保留像素之間的空間關係。</a:t>
            </a:r>
          </a:p>
        </p:txBody>
      </p:sp>
    </p:spTree>
    <p:extLst>
      <p:ext uri="{BB962C8B-B14F-4D97-AF65-F5344CB8AC3E}">
        <p14:creationId xmlns:p14="http://schemas.microsoft.com/office/powerpoint/2010/main" val="382112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卷積</a:t>
            </a:r>
            <a:r>
              <a:rPr lang="en-US" altLang="zh-TW" sz="4800" b="1" dirty="0">
                <a:solidFill>
                  <a:srgbClr val="00B0F0"/>
                </a:solidFill>
              </a:rPr>
              <a:t>(Convolution)</a:t>
            </a:r>
            <a:endParaRPr sz="4800" b="1" dirty="0">
              <a:solidFill>
                <a:srgbClr val="00B0F0"/>
              </a:solidFill>
            </a:endParaRPr>
          </a:p>
        </p:txBody>
      </p:sp>
      <p:pic>
        <p:nvPicPr>
          <p:cNvPr id="2" name="Picture 2">
            <a:extLst>
              <a:ext uri="{FF2B5EF4-FFF2-40B4-BE49-F238E27FC236}">
                <a16:creationId xmlns:a16="http://schemas.microsoft.com/office/drawing/2014/main" id="{A732607B-E257-32A4-EF6C-BA6386B548C6}"/>
              </a:ext>
            </a:extLst>
          </p:cNvPr>
          <p:cNvPicPr>
            <a:picLocks noChangeAspect="1" noChangeArrowheads="1"/>
          </p:cNvPicPr>
          <p:nvPr/>
        </p:nvPicPr>
        <p:blipFill>
          <a:blip r:embed="rId3"/>
          <a:srcRect/>
          <a:stretch>
            <a:fillRect/>
          </a:stretch>
        </p:blipFill>
        <p:spPr bwMode="auto">
          <a:xfrm>
            <a:off x="457200" y="2133600"/>
            <a:ext cx="8125871" cy="3886200"/>
          </a:xfrm>
          <a:prstGeom prst="rect">
            <a:avLst/>
          </a:prstGeom>
          <a:noFill/>
          <a:ln w="9525">
            <a:noFill/>
            <a:miter lim="800000"/>
            <a:headEnd/>
            <a:tailEnd/>
          </a:ln>
        </p:spPr>
      </p:pic>
    </p:spTree>
    <p:extLst>
      <p:ext uri="{BB962C8B-B14F-4D97-AF65-F5344CB8AC3E}">
        <p14:creationId xmlns:p14="http://schemas.microsoft.com/office/powerpoint/2010/main" val="1330268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dirty="0">
                <a:solidFill>
                  <a:srgbClr val="000000"/>
                </a:solidFill>
                <a:latin typeface="Gill Sans"/>
                <a:ea typeface="Gill Sans"/>
                <a:cs typeface="Gill Sans"/>
                <a:sym typeface="Gill Sans"/>
              </a:rPr>
              <a:t>Kernel is used as Feature Detector</a:t>
            </a:r>
          </a:p>
        </p:txBody>
      </p:sp>
      <p:pic>
        <p:nvPicPr>
          <p:cNvPr id="6146" name="Picture 2"/>
          <p:cNvPicPr>
            <a:picLocks noChangeAspect="1" noChangeArrowheads="1"/>
          </p:cNvPicPr>
          <p:nvPr/>
        </p:nvPicPr>
        <p:blipFill>
          <a:blip r:embed="rId3"/>
          <a:srcRect/>
          <a:stretch>
            <a:fillRect/>
          </a:stretch>
        </p:blipFill>
        <p:spPr bwMode="auto">
          <a:xfrm>
            <a:off x="838200" y="2209800"/>
            <a:ext cx="7658752" cy="2667000"/>
          </a:xfrm>
          <a:prstGeom prst="rect">
            <a:avLst/>
          </a:prstGeom>
          <a:noFill/>
          <a:ln w="9525">
            <a:noFill/>
            <a:miter lim="800000"/>
            <a:headEnd/>
            <a:tailEnd/>
          </a:ln>
        </p:spPr>
      </p:pic>
    </p:spTree>
    <p:extLst>
      <p:ext uri="{BB962C8B-B14F-4D97-AF65-F5344CB8AC3E}">
        <p14:creationId xmlns:p14="http://schemas.microsoft.com/office/powerpoint/2010/main" val="3140985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不同的核心</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不同的核心去和原始圖片做卷積，會產生不同樣子的</a:t>
            </a:r>
            <a:r>
              <a:rPr lang="en-US" altLang="zh-TW" sz="3200" b="1" dirty="0">
                <a:latin typeface="微軟正黑體" panose="020B0604030504040204" pitchFamily="34" charset="-120"/>
                <a:ea typeface="微軟正黑體" panose="020B0604030504040204" pitchFamily="34" charset="-120"/>
              </a:rPr>
              <a:t>feature map</a:t>
            </a:r>
            <a:endParaRPr lang="zh-TW" altLang="en-US" sz="3200" b="1" dirty="0">
              <a:latin typeface="微軟正黑體" panose="020B0604030504040204" pitchFamily="34" charset="-120"/>
              <a:ea typeface="微軟正黑體" panose="020B0604030504040204" pitchFamily="34" charset="-120"/>
            </a:endParaRPr>
          </a:p>
        </p:txBody>
      </p:sp>
      <p:pic>
        <p:nvPicPr>
          <p:cNvPr id="4" name="Picture 2">
            <a:extLst>
              <a:ext uri="{FF2B5EF4-FFF2-40B4-BE49-F238E27FC236}">
                <a16:creationId xmlns:a16="http://schemas.microsoft.com/office/drawing/2014/main" id="{4D628B85-E40B-C272-7126-9171A69A8ABA}"/>
              </a:ext>
            </a:extLst>
          </p:cNvPr>
          <p:cNvPicPr>
            <a:picLocks noChangeAspect="1" noChangeArrowheads="1"/>
          </p:cNvPicPr>
          <p:nvPr/>
        </p:nvPicPr>
        <p:blipFill>
          <a:blip r:embed="rId3"/>
          <a:srcRect/>
          <a:stretch>
            <a:fillRect/>
          </a:stretch>
        </p:blipFill>
        <p:spPr bwMode="auto">
          <a:xfrm>
            <a:off x="2895600" y="2685031"/>
            <a:ext cx="3194248" cy="3991601"/>
          </a:xfrm>
          <a:prstGeom prst="rect">
            <a:avLst/>
          </a:prstGeom>
          <a:noFill/>
          <a:ln w="9525">
            <a:noFill/>
            <a:miter lim="800000"/>
            <a:headEnd/>
            <a:tailEnd/>
          </a:ln>
        </p:spPr>
      </p:pic>
    </p:spTree>
    <p:extLst>
      <p:ext uri="{BB962C8B-B14F-4D97-AF65-F5344CB8AC3E}">
        <p14:creationId xmlns:p14="http://schemas.microsoft.com/office/powerpoint/2010/main" val="179340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781621"/>
          </a:xfrm>
          <a:prstGeom prst="rect">
            <a:avLst/>
          </a:prstGeom>
          <a:noFill/>
          <a:ln>
            <a:noFill/>
          </a:ln>
        </p:spPr>
        <p:txBody>
          <a:bodyPr spcFirstLastPara="1" wrap="square" lIns="26775" tIns="26775" rIns="26775" bIns="26775" anchor="ctr" anchorCtr="0">
            <a:noAutofit/>
          </a:bodyPr>
          <a:lstStyle/>
          <a:p>
            <a:r>
              <a:rPr lang="zh-TW" altLang="en-US" sz="5400" b="1" dirty="0">
                <a:solidFill>
                  <a:srgbClr val="00B0F0"/>
                </a:solidFill>
              </a:rPr>
              <a:t>卷積的數學運算</a:t>
            </a:r>
            <a:endParaRPr sz="5400" b="1" dirty="0">
              <a:solidFill>
                <a:srgbClr val="00B0F0"/>
              </a:solidFill>
            </a:endParaRPr>
          </a:p>
        </p:txBody>
      </p:sp>
      <p:pic>
        <p:nvPicPr>
          <p:cNvPr id="123906" name="Picture 2"/>
          <p:cNvPicPr>
            <a:picLocks noChangeAspect="1" noChangeArrowheads="1"/>
          </p:cNvPicPr>
          <p:nvPr/>
        </p:nvPicPr>
        <p:blipFill>
          <a:blip r:embed="rId3"/>
          <a:srcRect/>
          <a:stretch>
            <a:fillRect/>
          </a:stretch>
        </p:blipFill>
        <p:spPr bwMode="auto">
          <a:xfrm>
            <a:off x="1619672" y="2060848"/>
            <a:ext cx="6120680" cy="3528936"/>
          </a:xfrm>
          <a:prstGeom prst="rect">
            <a:avLst/>
          </a:prstGeom>
          <a:noFill/>
          <a:ln w="9525">
            <a:noFill/>
            <a:miter lim="800000"/>
            <a:headEnd/>
            <a:tailEnd/>
          </a:ln>
        </p:spPr>
      </p:pic>
    </p:spTree>
    <p:extLst>
      <p:ext uri="{BB962C8B-B14F-4D97-AF65-F5344CB8AC3E}">
        <p14:creationId xmlns:p14="http://schemas.microsoft.com/office/powerpoint/2010/main" val="3743916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圖片 2">
            <a:extLst>
              <a:ext uri="{FF2B5EF4-FFF2-40B4-BE49-F238E27FC236}">
                <a16:creationId xmlns:a16="http://schemas.microsoft.com/office/drawing/2014/main" id="{09EE2DF1-F060-DC07-5E00-8C1B87F03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56571"/>
            <a:ext cx="6172200" cy="4838700"/>
          </a:xfrm>
          <a:prstGeom prst="rect">
            <a:avLst/>
          </a:prstGeom>
        </p:spPr>
      </p:pic>
      <p:sp>
        <p:nvSpPr>
          <p:cNvPr id="6" name="Google Shape;234;p56">
            <a:extLst>
              <a:ext uri="{FF2B5EF4-FFF2-40B4-BE49-F238E27FC236}">
                <a16:creationId xmlns:a16="http://schemas.microsoft.com/office/drawing/2014/main" id="{A0DA7FAB-F94B-7C21-F76C-4B7A85B98A73}"/>
              </a:ext>
            </a:extLst>
          </p:cNvPr>
          <p:cNvSpPr txBox="1">
            <a:spLocks/>
          </p:cNvSpPr>
          <p:nvPr/>
        </p:nvSpPr>
        <p:spPr>
          <a:xfrm>
            <a:off x="0" y="304800"/>
            <a:ext cx="9160500" cy="781621"/>
          </a:xfrm>
          <a:prstGeom prst="rect">
            <a:avLst/>
          </a:prstGeom>
          <a:noFill/>
          <a:ln>
            <a:noFill/>
          </a:ln>
        </p:spPr>
        <p:txBody>
          <a:bodyPr spcFirstLastPara="1" wrap="square" lIns="26775" tIns="26775" rIns="26775" bIns="26775" anchor="ctr" anchorCtr="0">
            <a:noAutofit/>
          </a:bodyPr>
          <a:lstStyle>
            <a:lvl1pPr marL="0" marR="0" lvl="0" indent="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baseline="0">
                <a:solidFill>
                  <a:schemeClr val="tx1"/>
                </a:solidFill>
                <a:effectLst>
                  <a:outerShdw blurRad="51000" dist="37000" dir="5400000" algn="tl" rotWithShape="0">
                    <a:srgbClr val="000000">
                      <a:alpha val="25000"/>
                    </a:srgbClr>
                  </a:outerShdw>
                </a:effectLst>
                <a:latin typeface="微軟正黑體" panose="020B0604030504040204" pitchFamily="34" charset="-120"/>
                <a:ea typeface="微軟正黑體" panose="020B0604030504040204" pitchFamily="34" charset="-120"/>
                <a:cs typeface="微軟正黑體" panose="020B0604030504040204" pitchFamily="34" charset="-120"/>
                <a:sym typeface="Gill Sans"/>
              </a:defRPr>
            </a:lvl1pPr>
            <a:lvl2pPr marL="0" marR="0" lvl="1" indent="88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2pPr>
            <a:lvl3pPr marL="0" marR="0" lvl="2" indent="177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3pPr>
            <a:lvl4pPr marL="0" marR="0" lvl="3" indent="2540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4pPr>
            <a:lvl5pPr marL="0" marR="0" lvl="4" indent="342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5pPr>
            <a:lvl6pPr marL="0" marR="0" lvl="5" indent="431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6pPr>
            <a:lvl7pPr marL="0" marR="0" lvl="6" indent="5207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7pPr>
            <a:lvl8pPr marL="0" marR="0" lvl="7" indent="596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8pPr>
            <a:lvl9pPr marL="0" marR="0" lvl="8" indent="685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9pPr>
            <a:extLst/>
          </a:lstStyle>
          <a:p>
            <a:r>
              <a:rPr lang="zh-TW" altLang="en-US" sz="5400" b="1" kern="0" dirty="0">
                <a:solidFill>
                  <a:srgbClr val="00B0F0"/>
                </a:solidFill>
              </a:rPr>
              <a:t>卷積的函數意義</a:t>
            </a:r>
          </a:p>
        </p:txBody>
      </p:sp>
    </p:spTree>
    <p:extLst>
      <p:ext uri="{BB962C8B-B14F-4D97-AF65-F5344CB8AC3E}">
        <p14:creationId xmlns:p14="http://schemas.microsoft.com/office/powerpoint/2010/main" val="3723246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shhu\Desktop\convolution_schematic.gif"/>
          <p:cNvPicPr>
            <a:picLocks noChangeAspect="1" noChangeArrowheads="1" noCrop="1"/>
          </p:cNvPicPr>
          <p:nvPr/>
        </p:nvPicPr>
        <p:blipFill>
          <a:blip r:embed="rId2"/>
          <a:srcRect/>
          <a:stretch>
            <a:fillRect/>
          </a:stretch>
        </p:blipFill>
        <p:spPr bwMode="auto">
          <a:xfrm>
            <a:off x="2051721" y="1916832"/>
            <a:ext cx="5010151" cy="3657600"/>
          </a:xfrm>
          <a:prstGeom prst="rect">
            <a:avLst/>
          </a:prstGeom>
          <a:noFill/>
        </p:spPr>
      </p:pic>
      <p:sp>
        <p:nvSpPr>
          <p:cNvPr id="3" name="Google Shape;234;p56">
            <a:extLst>
              <a:ext uri="{FF2B5EF4-FFF2-40B4-BE49-F238E27FC236}">
                <a16:creationId xmlns:a16="http://schemas.microsoft.com/office/drawing/2014/main" id="{6AC85802-469B-0989-6BB9-9C59574FD4CF}"/>
              </a:ext>
            </a:extLst>
          </p:cNvPr>
          <p:cNvSpPr txBox="1">
            <a:spLocks/>
          </p:cNvSpPr>
          <p:nvPr/>
        </p:nvSpPr>
        <p:spPr>
          <a:xfrm>
            <a:off x="0" y="304800"/>
            <a:ext cx="9160500" cy="781621"/>
          </a:xfrm>
          <a:prstGeom prst="rect">
            <a:avLst/>
          </a:prstGeom>
          <a:noFill/>
          <a:ln>
            <a:noFill/>
          </a:ln>
        </p:spPr>
        <p:txBody>
          <a:bodyPr spcFirstLastPara="1" wrap="square" lIns="26775" tIns="26775" rIns="26775" bIns="26775" anchor="ctr" anchorCtr="0">
            <a:noAutofit/>
          </a:bodyPr>
          <a:lstStyle>
            <a:lvl1pPr marL="0" marR="0" lvl="0" indent="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baseline="0">
                <a:solidFill>
                  <a:schemeClr val="tx1"/>
                </a:solidFill>
                <a:effectLst>
                  <a:outerShdw blurRad="51000" dist="37000" dir="5400000" algn="tl" rotWithShape="0">
                    <a:srgbClr val="000000">
                      <a:alpha val="25000"/>
                    </a:srgbClr>
                  </a:outerShdw>
                </a:effectLst>
                <a:latin typeface="微軟正黑體" panose="020B0604030504040204" pitchFamily="34" charset="-120"/>
                <a:ea typeface="微軟正黑體" panose="020B0604030504040204" pitchFamily="34" charset="-120"/>
                <a:cs typeface="微軟正黑體" panose="020B0604030504040204" pitchFamily="34" charset="-120"/>
                <a:sym typeface="Gill Sans"/>
              </a:defRPr>
            </a:lvl1pPr>
            <a:lvl2pPr marL="0" marR="0" lvl="1" indent="88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2pPr>
            <a:lvl3pPr marL="0" marR="0" lvl="2" indent="177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3pPr>
            <a:lvl4pPr marL="0" marR="0" lvl="3" indent="2540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4pPr>
            <a:lvl5pPr marL="0" marR="0" lvl="4" indent="342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5pPr>
            <a:lvl6pPr marL="0" marR="0" lvl="5" indent="431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6pPr>
            <a:lvl7pPr marL="0" marR="0" lvl="6" indent="5207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7pPr>
            <a:lvl8pPr marL="0" marR="0" lvl="7" indent="596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8pPr>
            <a:lvl9pPr marL="0" marR="0" lvl="8" indent="685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9pPr>
            <a:extLst/>
          </a:lstStyle>
          <a:p>
            <a:r>
              <a:rPr lang="zh-TW" altLang="en-US" sz="5400" b="1" kern="0" dirty="0">
                <a:solidFill>
                  <a:srgbClr val="00B0F0"/>
                </a:solidFill>
              </a:rPr>
              <a:t>兩個影像做卷積</a:t>
            </a:r>
          </a:p>
        </p:txBody>
      </p:sp>
    </p:spTree>
    <p:extLst>
      <p:ext uri="{BB962C8B-B14F-4D97-AF65-F5344CB8AC3E}">
        <p14:creationId xmlns:p14="http://schemas.microsoft.com/office/powerpoint/2010/main" val="1202200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卷積過程</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4831547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1754326"/>
          </a:xfrm>
          <a:prstGeom prst="rect">
            <a:avLst/>
          </a:prstGeom>
          <a:noFill/>
        </p:spPr>
        <p:txBody>
          <a:bodyPr wrap="square" rtlCol="0">
            <a:spAutoFit/>
          </a:bodyPr>
          <a:lstStyle/>
          <a:p>
            <a:pPr marL="742950" indent="-742950">
              <a:buFont typeface="+mj-lt"/>
              <a:buAutoNum type="arabicPeriod"/>
            </a:pP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基礎</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網路的架構</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經典</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4707350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lvl="0"/>
            <a:r>
              <a:rPr lang="en" altLang="zh-TW" dirty="0"/>
              <a:t>An Image is a 2D matrix</a:t>
            </a:r>
            <a:endParaRPr dirty="0"/>
          </a:p>
        </p:txBody>
      </p:sp>
      <p:pic>
        <p:nvPicPr>
          <p:cNvPr id="1026" name="Picture 2" descr="C:\Users\joshhu\Desktop\8-gif.gif"/>
          <p:cNvPicPr>
            <a:picLocks noChangeAspect="1" noChangeArrowheads="1" noCrop="1"/>
          </p:cNvPicPr>
          <p:nvPr/>
        </p:nvPicPr>
        <p:blipFill>
          <a:blip r:embed="rId3"/>
          <a:srcRect/>
          <a:stretch>
            <a:fillRect/>
          </a:stretch>
        </p:blipFill>
        <p:spPr bwMode="auto">
          <a:xfrm>
            <a:off x="2627784" y="1988841"/>
            <a:ext cx="3657600" cy="3648075"/>
          </a:xfrm>
          <a:prstGeom prst="rect">
            <a:avLst/>
          </a:prstGeom>
          <a:noFill/>
        </p:spPr>
      </p:pic>
    </p:spTree>
    <p:extLst>
      <p:ext uri="{BB962C8B-B14F-4D97-AF65-F5344CB8AC3E}">
        <p14:creationId xmlns:p14="http://schemas.microsoft.com/office/powerpoint/2010/main" val="3177659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2627785" y="1988841"/>
            <a:ext cx="3592513" cy="3598863"/>
          </a:xfrm>
          <a:prstGeom prst="rect">
            <a:avLst/>
          </a:prstGeom>
          <a:noFill/>
          <a:ln w="9525">
            <a:noFill/>
            <a:miter lim="800000"/>
            <a:headEnd/>
            <a:tailEnd/>
          </a:ln>
        </p:spPr>
      </p:pic>
      <p:sp>
        <p:nvSpPr>
          <p:cNvPr id="234" name="Google Shape;234;p56"/>
          <p:cNvSpPr txBox="1">
            <a:spLocks noGrp="1"/>
          </p:cNvSpPr>
          <p:nvPr>
            <p:ph type="title"/>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r>
              <a:rPr lang="en" dirty="0"/>
              <a:t>Two maxtrics interact</a:t>
            </a:r>
            <a:endParaRPr dirty="0"/>
          </a:p>
        </p:txBody>
      </p:sp>
      <p:pic>
        <p:nvPicPr>
          <p:cNvPr id="1027" name="Picture 3"/>
          <p:cNvPicPr>
            <a:picLocks noChangeAspect="1" noChangeArrowheads="1"/>
          </p:cNvPicPr>
          <p:nvPr/>
        </p:nvPicPr>
        <p:blipFill>
          <a:blip r:embed="rId4"/>
          <a:srcRect/>
          <a:stretch>
            <a:fillRect/>
          </a:stretch>
        </p:blipFill>
        <p:spPr bwMode="auto">
          <a:xfrm>
            <a:off x="1835696" y="1988840"/>
            <a:ext cx="576064" cy="576064"/>
          </a:xfrm>
          <a:prstGeom prst="rect">
            <a:avLst/>
          </a:prstGeom>
          <a:noFill/>
          <a:ln w="9525">
            <a:noFill/>
            <a:miter lim="800000"/>
            <a:headEnd/>
            <a:tailEnd/>
          </a:ln>
        </p:spPr>
      </p:pic>
      <p:sp>
        <p:nvSpPr>
          <p:cNvPr id="5" name="文字方塊 4"/>
          <p:cNvSpPr txBox="1"/>
          <p:nvPr/>
        </p:nvSpPr>
        <p:spPr>
          <a:xfrm>
            <a:off x="467544" y="1988840"/>
            <a:ext cx="1368152" cy="923330"/>
          </a:xfrm>
          <a:prstGeom prst="rect">
            <a:avLst/>
          </a:prstGeom>
          <a:noFill/>
        </p:spPr>
        <p:txBody>
          <a:bodyPr wrap="square" rtlCol="0">
            <a:spAutoFit/>
          </a:bodyPr>
          <a:lstStyle/>
          <a:p>
            <a:r>
              <a:rPr lang="en-US" altLang="zh-TW" dirty="0"/>
              <a:t>A kernel(filter, neuron)</a:t>
            </a:r>
            <a:endParaRPr lang="zh-TW" altLang="en-US" dirty="0"/>
          </a:p>
        </p:txBody>
      </p:sp>
      <p:sp>
        <p:nvSpPr>
          <p:cNvPr id="6" name="矩形 5"/>
          <p:cNvSpPr/>
          <p:nvPr/>
        </p:nvSpPr>
        <p:spPr>
          <a:xfrm>
            <a:off x="2627784" y="1988840"/>
            <a:ext cx="576064"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627784" y="1700809"/>
            <a:ext cx="1368152" cy="646331"/>
          </a:xfrm>
          <a:prstGeom prst="rect">
            <a:avLst/>
          </a:prstGeom>
          <a:noFill/>
        </p:spPr>
        <p:txBody>
          <a:bodyPr wrap="square" rtlCol="0">
            <a:spAutoFit/>
          </a:bodyPr>
          <a:lstStyle/>
          <a:p>
            <a:r>
              <a:rPr lang="en-US" altLang="zh-TW" dirty="0"/>
              <a:t>Reception field</a:t>
            </a:r>
            <a:endParaRPr lang="zh-TW" altLang="en-US" dirty="0"/>
          </a:p>
        </p:txBody>
      </p:sp>
      <p:cxnSp>
        <p:nvCxnSpPr>
          <p:cNvPr id="9" name="直線單箭頭接點 8"/>
          <p:cNvCxnSpPr/>
          <p:nvPr/>
        </p:nvCxnSpPr>
        <p:spPr>
          <a:xfrm flipV="1">
            <a:off x="1763688" y="2636912"/>
            <a:ext cx="288032"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39552" y="3284984"/>
            <a:ext cx="2160240" cy="369332"/>
          </a:xfrm>
          <a:prstGeom prst="rect">
            <a:avLst/>
          </a:prstGeom>
          <a:noFill/>
        </p:spPr>
        <p:txBody>
          <a:bodyPr wrap="square" rtlCol="0">
            <a:spAutoFit/>
          </a:bodyPr>
          <a:lstStyle/>
          <a:p>
            <a:r>
              <a:rPr lang="en-US" altLang="zh-TW" dirty="0"/>
              <a:t>Numbers: weights</a:t>
            </a:r>
            <a:endParaRPr lang="zh-TW" altLang="en-US" dirty="0"/>
          </a:p>
        </p:txBody>
      </p:sp>
    </p:spTree>
    <p:extLst>
      <p:ext uri="{BB962C8B-B14F-4D97-AF65-F5344CB8AC3E}">
        <p14:creationId xmlns:p14="http://schemas.microsoft.com/office/powerpoint/2010/main" val="1427069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2627785" y="1988841"/>
            <a:ext cx="3592513" cy="3598863"/>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2627784" y="1988840"/>
            <a:ext cx="576064" cy="576064"/>
          </a:xfrm>
          <a:prstGeom prst="rect">
            <a:avLst/>
          </a:prstGeom>
          <a:noFill/>
          <a:ln w="9525">
            <a:noFill/>
            <a:miter lim="800000"/>
            <a:headEnd/>
            <a:tailEnd/>
          </a:ln>
        </p:spPr>
      </p:pic>
      <p:sp>
        <p:nvSpPr>
          <p:cNvPr id="5" name="Google Shape;234;p56"/>
          <p:cNvSpPr txBox="1">
            <a:spLocks noGrp="1"/>
          </p:cNvSpPr>
          <p:nvPr>
            <p:ph type="title"/>
          </p:nvPr>
        </p:nvSpPr>
        <p:spPr>
          <a:xfrm>
            <a:off x="-15875" y="857251"/>
            <a:ext cx="9159875" cy="1285875"/>
          </a:xfrm>
          <a:prstGeom prst="rect">
            <a:avLst/>
          </a:prstGeom>
          <a:noFill/>
          <a:ln>
            <a:noFill/>
          </a:ln>
        </p:spPr>
        <p:txBody>
          <a:bodyPr spcFirstLastPara="1" wrap="square" lIns="26775" tIns="26775" rIns="26775" bIns="26775" anchor="ctr" anchorCtr="0">
            <a:noAutofit/>
          </a:bodyPr>
          <a:lstStyle/>
          <a:p>
            <a:r>
              <a:rPr lang="en" dirty="0"/>
              <a:t>Two maxtrics interact</a:t>
            </a:r>
            <a:endParaRPr dirty="0"/>
          </a:p>
        </p:txBody>
      </p:sp>
      <p:cxnSp>
        <p:nvCxnSpPr>
          <p:cNvPr id="7" name="直線單箭頭接點 6"/>
          <p:cNvCxnSpPr/>
          <p:nvPr/>
        </p:nvCxnSpPr>
        <p:spPr>
          <a:xfrm>
            <a:off x="3419872" y="2276872"/>
            <a:ext cx="18002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3635896" y="1988840"/>
            <a:ext cx="1728192" cy="369332"/>
          </a:xfrm>
          <a:prstGeom prst="rect">
            <a:avLst/>
          </a:prstGeom>
          <a:noFill/>
        </p:spPr>
        <p:txBody>
          <a:bodyPr wrap="square" rtlCol="0">
            <a:spAutoFit/>
          </a:bodyPr>
          <a:lstStyle/>
          <a:p>
            <a:r>
              <a:rPr lang="en-US" altLang="zh-TW" b="1" dirty="0">
                <a:solidFill>
                  <a:srgbClr val="FF0000"/>
                </a:solidFill>
              </a:rPr>
              <a:t>Sliding</a:t>
            </a:r>
            <a:endParaRPr lang="zh-TW" altLang="en-US" b="1" dirty="0">
              <a:solidFill>
                <a:srgbClr val="FF0000"/>
              </a:solidFill>
            </a:endParaRPr>
          </a:p>
        </p:txBody>
      </p:sp>
    </p:spTree>
    <p:extLst>
      <p:ext uri="{BB962C8B-B14F-4D97-AF65-F5344CB8AC3E}">
        <p14:creationId xmlns:p14="http://schemas.microsoft.com/office/powerpoint/2010/main" val="2370769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1026" name="Picture 2" descr="C:\Users\joshhu\Desktop\8-gif.gif"/>
          <p:cNvPicPr>
            <a:picLocks noChangeAspect="1" noChangeArrowheads="1" noCrop="1"/>
          </p:cNvPicPr>
          <p:nvPr/>
        </p:nvPicPr>
        <p:blipFill>
          <a:blip r:embed="rId3"/>
          <a:srcRect/>
          <a:stretch>
            <a:fillRect/>
          </a:stretch>
        </p:blipFill>
        <p:spPr bwMode="auto">
          <a:xfrm>
            <a:off x="2627784" y="1988841"/>
            <a:ext cx="3657600" cy="3648075"/>
          </a:xfrm>
          <a:prstGeom prst="rect">
            <a:avLst/>
          </a:prstGeom>
          <a:noFill/>
        </p:spPr>
      </p:pic>
      <p:pic>
        <p:nvPicPr>
          <p:cNvPr id="1027" name="Picture 3"/>
          <p:cNvPicPr>
            <a:picLocks noChangeAspect="1" noChangeArrowheads="1"/>
          </p:cNvPicPr>
          <p:nvPr/>
        </p:nvPicPr>
        <p:blipFill>
          <a:blip r:embed="rId4"/>
          <a:srcRect/>
          <a:stretch>
            <a:fillRect/>
          </a:stretch>
        </p:blipFill>
        <p:spPr bwMode="auto">
          <a:xfrm>
            <a:off x="2819400" y="1988841"/>
            <a:ext cx="576064" cy="576064"/>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a:solidFill>
                  <a:srgbClr val="000000"/>
                </a:solidFill>
                <a:latin typeface="Gill Sans"/>
                <a:ea typeface="Gill Sans"/>
                <a:cs typeface="Gill Sans"/>
                <a:sym typeface="Gill Sans"/>
              </a:rPr>
              <a:t>Two maxtrics interact</a:t>
            </a:r>
            <a:endParaRPr lang="en-US" sz="3400" kern="0" dirty="0">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996535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2699793" y="1988841"/>
            <a:ext cx="3592513" cy="3598863"/>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3124200" y="1988841"/>
            <a:ext cx="576064" cy="576064"/>
          </a:xfrm>
          <a:prstGeom prst="rect">
            <a:avLst/>
          </a:prstGeom>
          <a:noFill/>
          <a:ln w="9525">
            <a:noFill/>
            <a:miter lim="800000"/>
            <a:headEnd/>
            <a:tailEnd/>
          </a:ln>
        </p:spPr>
      </p:pic>
      <p:sp>
        <p:nvSpPr>
          <p:cNvPr id="5" name="Google Shape;234;p56"/>
          <p:cNvSpPr txBox="1">
            <a:spLocks noGrp="1"/>
          </p:cNvSpPr>
          <p:nvPr>
            <p:ph type="title"/>
          </p:nvPr>
        </p:nvSpPr>
        <p:spPr>
          <a:xfrm>
            <a:off x="-15875" y="857251"/>
            <a:ext cx="9159875" cy="1285875"/>
          </a:xfrm>
          <a:prstGeom prst="rect">
            <a:avLst/>
          </a:prstGeom>
          <a:noFill/>
          <a:ln>
            <a:noFill/>
          </a:ln>
        </p:spPr>
        <p:txBody>
          <a:bodyPr spcFirstLastPara="1" wrap="square" lIns="26775" tIns="26775" rIns="26775" bIns="26775" anchor="ctr" anchorCtr="0">
            <a:noAutofit/>
          </a:bodyPr>
          <a:lstStyle/>
          <a:p>
            <a:r>
              <a:rPr lang="en" dirty="0"/>
              <a:t>Two maxtrics interact</a:t>
            </a:r>
            <a:endParaRPr dirty="0"/>
          </a:p>
        </p:txBody>
      </p:sp>
    </p:spTree>
    <p:extLst>
      <p:ext uri="{BB962C8B-B14F-4D97-AF65-F5344CB8AC3E}">
        <p14:creationId xmlns:p14="http://schemas.microsoft.com/office/powerpoint/2010/main" val="1844848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3419872" y="2492896"/>
            <a:ext cx="2160240" cy="2160240"/>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dirty="0">
                <a:solidFill>
                  <a:srgbClr val="000000"/>
                </a:solidFill>
                <a:latin typeface="Gill Sans"/>
                <a:ea typeface="Gill Sans"/>
                <a:cs typeface="Gill Sans"/>
                <a:sym typeface="Gill Sans"/>
              </a:rPr>
              <a:t>Kernel(Filter)</a:t>
            </a:r>
          </a:p>
        </p:txBody>
      </p:sp>
      <p:pic>
        <p:nvPicPr>
          <p:cNvPr id="2050" name="Picture 2"/>
          <p:cNvPicPr>
            <a:picLocks noChangeAspect="1" noChangeArrowheads="1"/>
          </p:cNvPicPr>
          <p:nvPr/>
        </p:nvPicPr>
        <p:blipFill>
          <a:blip r:embed="rId4"/>
          <a:srcRect/>
          <a:stretch>
            <a:fillRect/>
          </a:stretch>
        </p:blipFill>
        <p:spPr bwMode="auto">
          <a:xfrm>
            <a:off x="683568" y="2492896"/>
            <a:ext cx="2088232" cy="2162058"/>
          </a:xfrm>
          <a:prstGeom prst="rect">
            <a:avLst/>
          </a:prstGeom>
          <a:noFill/>
          <a:ln w="9525">
            <a:noFill/>
            <a:miter lim="800000"/>
            <a:headEnd/>
            <a:tailEnd/>
          </a:ln>
        </p:spPr>
      </p:pic>
      <p:sp>
        <p:nvSpPr>
          <p:cNvPr id="5" name="文字方塊 4"/>
          <p:cNvSpPr txBox="1"/>
          <p:nvPr/>
        </p:nvSpPr>
        <p:spPr>
          <a:xfrm>
            <a:off x="2843808" y="3212976"/>
            <a:ext cx="576064" cy="1107996"/>
          </a:xfrm>
          <a:prstGeom prst="rect">
            <a:avLst/>
          </a:prstGeom>
          <a:noFill/>
        </p:spPr>
        <p:txBody>
          <a:bodyPr wrap="square" rtlCol="0">
            <a:spAutoFit/>
          </a:bodyPr>
          <a:lstStyle/>
          <a:p>
            <a:r>
              <a:rPr lang="en-US" altLang="zh-TW" sz="6600" b="1" dirty="0"/>
              <a:t>*</a:t>
            </a:r>
            <a:endParaRPr lang="zh-TW" altLang="en-US" sz="6600" b="1" dirty="0"/>
          </a:p>
        </p:txBody>
      </p:sp>
      <p:sp>
        <p:nvSpPr>
          <p:cNvPr id="6" name="文字方塊 5"/>
          <p:cNvSpPr txBox="1"/>
          <p:nvPr/>
        </p:nvSpPr>
        <p:spPr>
          <a:xfrm>
            <a:off x="5580112" y="3284985"/>
            <a:ext cx="576064" cy="646331"/>
          </a:xfrm>
          <a:prstGeom prst="rect">
            <a:avLst/>
          </a:prstGeom>
          <a:noFill/>
        </p:spPr>
        <p:txBody>
          <a:bodyPr wrap="square" rtlCol="0">
            <a:spAutoFit/>
          </a:bodyPr>
          <a:lstStyle/>
          <a:p>
            <a:r>
              <a:rPr lang="en-US" altLang="zh-TW" sz="3600" b="1" dirty="0"/>
              <a:t>=</a:t>
            </a:r>
            <a:endParaRPr lang="zh-TW" altLang="en-US" sz="3600" b="1" dirty="0"/>
          </a:p>
        </p:txBody>
      </p:sp>
      <p:sp>
        <p:nvSpPr>
          <p:cNvPr id="8" name="文字方塊 7"/>
          <p:cNvSpPr txBox="1"/>
          <p:nvPr/>
        </p:nvSpPr>
        <p:spPr>
          <a:xfrm>
            <a:off x="827584" y="2780929"/>
            <a:ext cx="504056" cy="646331"/>
          </a:xfrm>
          <a:prstGeom prst="rect">
            <a:avLst/>
          </a:prstGeom>
          <a:noFill/>
        </p:spPr>
        <p:txBody>
          <a:bodyPr wrap="square" rtlCol="0">
            <a:spAutoFit/>
          </a:bodyPr>
          <a:lstStyle/>
          <a:p>
            <a:r>
              <a:rPr lang="en-US" altLang="zh-TW" b="1" dirty="0">
                <a:solidFill>
                  <a:srgbClr val="FF0000"/>
                </a:solidFill>
              </a:rPr>
              <a:t>255</a:t>
            </a:r>
            <a:endParaRPr lang="zh-TW" altLang="en-US" b="1" dirty="0">
              <a:solidFill>
                <a:srgbClr val="FF0000"/>
              </a:solidFill>
            </a:endParaRPr>
          </a:p>
        </p:txBody>
      </p:sp>
      <p:sp>
        <p:nvSpPr>
          <p:cNvPr id="9" name="文字方塊 8"/>
          <p:cNvSpPr txBox="1"/>
          <p:nvPr/>
        </p:nvSpPr>
        <p:spPr>
          <a:xfrm>
            <a:off x="1475656" y="2780929"/>
            <a:ext cx="504056" cy="646331"/>
          </a:xfrm>
          <a:prstGeom prst="rect">
            <a:avLst/>
          </a:prstGeom>
          <a:noFill/>
        </p:spPr>
        <p:txBody>
          <a:bodyPr wrap="square" rtlCol="0">
            <a:spAutoFit/>
          </a:bodyPr>
          <a:lstStyle/>
          <a:p>
            <a:r>
              <a:rPr lang="en-US" altLang="zh-TW" b="1" dirty="0">
                <a:solidFill>
                  <a:srgbClr val="FF0000"/>
                </a:solidFill>
              </a:rPr>
              <a:t>200</a:t>
            </a:r>
            <a:endParaRPr lang="zh-TW" altLang="en-US" b="1" dirty="0">
              <a:solidFill>
                <a:srgbClr val="FF0000"/>
              </a:solidFill>
            </a:endParaRPr>
          </a:p>
        </p:txBody>
      </p:sp>
      <p:sp>
        <p:nvSpPr>
          <p:cNvPr id="10" name="文字方塊 9"/>
          <p:cNvSpPr txBox="1"/>
          <p:nvPr/>
        </p:nvSpPr>
        <p:spPr>
          <a:xfrm>
            <a:off x="2267744" y="2780928"/>
            <a:ext cx="504056" cy="369332"/>
          </a:xfrm>
          <a:prstGeom prst="rect">
            <a:avLst/>
          </a:prstGeom>
          <a:noFill/>
        </p:spPr>
        <p:txBody>
          <a:bodyPr wrap="square" rtlCol="0">
            <a:spAutoFit/>
          </a:bodyPr>
          <a:lstStyle/>
          <a:p>
            <a:r>
              <a:rPr lang="en-US" altLang="zh-TW" b="1" dirty="0">
                <a:solidFill>
                  <a:srgbClr val="FF0000"/>
                </a:solidFill>
              </a:rPr>
              <a:t>0</a:t>
            </a:r>
            <a:endParaRPr lang="zh-TW" altLang="en-US" b="1" dirty="0">
              <a:solidFill>
                <a:srgbClr val="FF0000"/>
              </a:solidFill>
            </a:endParaRPr>
          </a:p>
        </p:txBody>
      </p:sp>
      <p:sp>
        <p:nvSpPr>
          <p:cNvPr id="11" name="文字方塊 10"/>
          <p:cNvSpPr txBox="1"/>
          <p:nvPr/>
        </p:nvSpPr>
        <p:spPr>
          <a:xfrm>
            <a:off x="827584" y="3429001"/>
            <a:ext cx="504056" cy="646331"/>
          </a:xfrm>
          <a:prstGeom prst="rect">
            <a:avLst/>
          </a:prstGeom>
          <a:noFill/>
        </p:spPr>
        <p:txBody>
          <a:bodyPr wrap="square" rtlCol="0">
            <a:spAutoFit/>
          </a:bodyPr>
          <a:lstStyle/>
          <a:p>
            <a:r>
              <a:rPr lang="en-US" altLang="zh-TW" b="1" dirty="0">
                <a:solidFill>
                  <a:srgbClr val="FF0000"/>
                </a:solidFill>
              </a:rPr>
              <a:t>155</a:t>
            </a:r>
            <a:endParaRPr lang="zh-TW" altLang="en-US" b="1" dirty="0">
              <a:solidFill>
                <a:srgbClr val="FF0000"/>
              </a:solidFill>
            </a:endParaRPr>
          </a:p>
        </p:txBody>
      </p:sp>
      <p:sp>
        <p:nvSpPr>
          <p:cNvPr id="12" name="文字方塊 11"/>
          <p:cNvSpPr txBox="1"/>
          <p:nvPr/>
        </p:nvSpPr>
        <p:spPr>
          <a:xfrm>
            <a:off x="1475656" y="3429000"/>
            <a:ext cx="504056" cy="369332"/>
          </a:xfrm>
          <a:prstGeom prst="rect">
            <a:avLst/>
          </a:prstGeom>
          <a:noFill/>
        </p:spPr>
        <p:txBody>
          <a:bodyPr wrap="square" rtlCol="0">
            <a:spAutoFit/>
          </a:bodyPr>
          <a:lstStyle/>
          <a:p>
            <a:r>
              <a:rPr lang="en-US" altLang="zh-TW" b="1" dirty="0">
                <a:solidFill>
                  <a:srgbClr val="FF0000"/>
                </a:solidFill>
              </a:rPr>
              <a:t>55</a:t>
            </a:r>
            <a:endParaRPr lang="zh-TW" altLang="en-US" b="1" dirty="0">
              <a:solidFill>
                <a:srgbClr val="FF0000"/>
              </a:solidFill>
            </a:endParaRPr>
          </a:p>
        </p:txBody>
      </p:sp>
      <p:sp>
        <p:nvSpPr>
          <p:cNvPr id="13" name="文字方塊 12"/>
          <p:cNvSpPr txBox="1"/>
          <p:nvPr/>
        </p:nvSpPr>
        <p:spPr>
          <a:xfrm>
            <a:off x="2195736" y="3429000"/>
            <a:ext cx="504056" cy="369332"/>
          </a:xfrm>
          <a:prstGeom prst="rect">
            <a:avLst/>
          </a:prstGeom>
          <a:noFill/>
        </p:spPr>
        <p:txBody>
          <a:bodyPr wrap="square" rtlCol="0">
            <a:spAutoFit/>
          </a:bodyPr>
          <a:lstStyle/>
          <a:p>
            <a:r>
              <a:rPr lang="en-US" altLang="zh-TW" b="1" dirty="0">
                <a:solidFill>
                  <a:srgbClr val="FF0000"/>
                </a:solidFill>
              </a:rPr>
              <a:t>35</a:t>
            </a:r>
            <a:endParaRPr lang="zh-TW" altLang="en-US" b="1" dirty="0">
              <a:solidFill>
                <a:srgbClr val="FF0000"/>
              </a:solidFill>
            </a:endParaRPr>
          </a:p>
        </p:txBody>
      </p:sp>
      <p:sp>
        <p:nvSpPr>
          <p:cNvPr id="14" name="文字方塊 13"/>
          <p:cNvSpPr txBox="1"/>
          <p:nvPr/>
        </p:nvSpPr>
        <p:spPr>
          <a:xfrm>
            <a:off x="827584" y="4149080"/>
            <a:ext cx="504056" cy="369332"/>
          </a:xfrm>
          <a:prstGeom prst="rect">
            <a:avLst/>
          </a:prstGeom>
          <a:noFill/>
        </p:spPr>
        <p:txBody>
          <a:bodyPr wrap="square" rtlCol="0">
            <a:spAutoFit/>
          </a:bodyPr>
          <a:lstStyle/>
          <a:p>
            <a:r>
              <a:rPr lang="en-US" altLang="zh-TW" b="1" dirty="0">
                <a:solidFill>
                  <a:srgbClr val="FF0000"/>
                </a:solidFill>
              </a:rPr>
              <a:t>55</a:t>
            </a:r>
            <a:endParaRPr lang="zh-TW" altLang="en-US" b="1" dirty="0">
              <a:solidFill>
                <a:srgbClr val="FF0000"/>
              </a:solidFill>
            </a:endParaRPr>
          </a:p>
        </p:txBody>
      </p:sp>
      <p:sp>
        <p:nvSpPr>
          <p:cNvPr id="15" name="文字方塊 14"/>
          <p:cNvSpPr txBox="1"/>
          <p:nvPr/>
        </p:nvSpPr>
        <p:spPr>
          <a:xfrm>
            <a:off x="1547664" y="4149080"/>
            <a:ext cx="504056" cy="369332"/>
          </a:xfrm>
          <a:prstGeom prst="rect">
            <a:avLst/>
          </a:prstGeom>
          <a:noFill/>
        </p:spPr>
        <p:txBody>
          <a:bodyPr wrap="square" rtlCol="0">
            <a:spAutoFit/>
          </a:bodyPr>
          <a:lstStyle/>
          <a:p>
            <a:r>
              <a:rPr lang="en-US" altLang="zh-TW" b="1" dirty="0">
                <a:solidFill>
                  <a:srgbClr val="FF0000"/>
                </a:solidFill>
              </a:rPr>
              <a:t>10</a:t>
            </a:r>
            <a:endParaRPr lang="zh-TW" altLang="en-US" b="1" dirty="0">
              <a:solidFill>
                <a:srgbClr val="FF0000"/>
              </a:solidFill>
            </a:endParaRPr>
          </a:p>
        </p:txBody>
      </p:sp>
      <p:sp>
        <p:nvSpPr>
          <p:cNvPr id="16" name="文字方塊 15"/>
          <p:cNvSpPr txBox="1"/>
          <p:nvPr/>
        </p:nvSpPr>
        <p:spPr>
          <a:xfrm>
            <a:off x="2195736" y="4149080"/>
            <a:ext cx="504056" cy="369332"/>
          </a:xfrm>
          <a:prstGeom prst="rect">
            <a:avLst/>
          </a:prstGeom>
          <a:noFill/>
        </p:spPr>
        <p:txBody>
          <a:bodyPr wrap="square" rtlCol="0">
            <a:spAutoFit/>
          </a:bodyPr>
          <a:lstStyle/>
          <a:p>
            <a:r>
              <a:rPr lang="en-US" altLang="zh-TW" b="1" dirty="0">
                <a:solidFill>
                  <a:srgbClr val="FF0000"/>
                </a:solidFill>
              </a:rPr>
              <a:t>5</a:t>
            </a:r>
            <a:endParaRPr lang="zh-TW" altLang="en-US" b="1" dirty="0">
              <a:solidFill>
                <a:srgbClr val="FF0000"/>
              </a:solidFill>
            </a:endParaRPr>
          </a:p>
        </p:txBody>
      </p:sp>
      <p:pic>
        <p:nvPicPr>
          <p:cNvPr id="2052" name="Picture 4"/>
          <p:cNvPicPr>
            <a:picLocks noChangeAspect="1" noChangeArrowheads="1"/>
          </p:cNvPicPr>
          <p:nvPr/>
        </p:nvPicPr>
        <p:blipFill>
          <a:blip r:embed="rId5"/>
          <a:srcRect/>
          <a:stretch>
            <a:fillRect/>
          </a:stretch>
        </p:blipFill>
        <p:spPr bwMode="auto">
          <a:xfrm>
            <a:off x="6228185" y="3212977"/>
            <a:ext cx="895275" cy="895275"/>
          </a:xfrm>
          <a:prstGeom prst="rect">
            <a:avLst/>
          </a:prstGeom>
          <a:noFill/>
          <a:ln w="9525">
            <a:noFill/>
            <a:miter lim="800000"/>
            <a:headEnd/>
            <a:tailEnd/>
          </a:ln>
        </p:spPr>
      </p:pic>
      <p:sp>
        <p:nvSpPr>
          <p:cNvPr id="19" name="文字方塊 18"/>
          <p:cNvSpPr txBox="1"/>
          <p:nvPr/>
        </p:nvSpPr>
        <p:spPr>
          <a:xfrm>
            <a:off x="6444208" y="3501008"/>
            <a:ext cx="504056" cy="369332"/>
          </a:xfrm>
          <a:prstGeom prst="rect">
            <a:avLst/>
          </a:prstGeom>
          <a:noFill/>
        </p:spPr>
        <p:txBody>
          <a:bodyPr wrap="square" rtlCol="0">
            <a:spAutoFit/>
          </a:bodyPr>
          <a:lstStyle/>
          <a:p>
            <a:r>
              <a:rPr lang="en-US" altLang="zh-TW" b="1" dirty="0">
                <a:solidFill>
                  <a:srgbClr val="FF0000"/>
                </a:solidFill>
              </a:rPr>
              <a:t>???</a:t>
            </a:r>
            <a:endParaRPr lang="zh-TW" altLang="en-US" b="1" dirty="0">
              <a:solidFill>
                <a:srgbClr val="FF0000"/>
              </a:solidFill>
            </a:endParaRPr>
          </a:p>
        </p:txBody>
      </p:sp>
    </p:spTree>
    <p:extLst>
      <p:ext uri="{BB962C8B-B14F-4D97-AF65-F5344CB8AC3E}">
        <p14:creationId xmlns:p14="http://schemas.microsoft.com/office/powerpoint/2010/main" val="419299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1331641" y="1988841"/>
            <a:ext cx="3592513" cy="3598863"/>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1331640" y="1988840"/>
            <a:ext cx="576064" cy="576064"/>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a:solidFill>
                  <a:srgbClr val="000000"/>
                </a:solidFill>
                <a:latin typeface="Gill Sans"/>
                <a:ea typeface="Gill Sans"/>
                <a:cs typeface="Gill Sans"/>
                <a:sym typeface="Gill Sans"/>
              </a:rPr>
              <a:t>Two maxtrics interact</a:t>
            </a:r>
            <a:endParaRPr lang="en-US" sz="3400" kern="0" dirty="0">
              <a:solidFill>
                <a:srgbClr val="000000"/>
              </a:solidFill>
              <a:latin typeface="Gill Sans"/>
              <a:ea typeface="Gill Sans"/>
              <a:cs typeface="Gill Sans"/>
              <a:sym typeface="Gill Sans"/>
            </a:endParaRPr>
          </a:p>
        </p:txBody>
      </p:sp>
      <p:pic>
        <p:nvPicPr>
          <p:cNvPr id="3074" name="Picture 2"/>
          <p:cNvPicPr>
            <a:picLocks noChangeAspect="1" noChangeArrowheads="1"/>
          </p:cNvPicPr>
          <p:nvPr/>
        </p:nvPicPr>
        <p:blipFill>
          <a:blip r:embed="rId5"/>
          <a:srcRect/>
          <a:stretch>
            <a:fillRect/>
          </a:stretch>
        </p:blipFill>
        <p:spPr bwMode="auto">
          <a:xfrm>
            <a:off x="5796137" y="2204865"/>
            <a:ext cx="204787" cy="204787"/>
          </a:xfrm>
          <a:prstGeom prst="rect">
            <a:avLst/>
          </a:prstGeom>
          <a:noFill/>
          <a:ln w="9525">
            <a:noFill/>
            <a:miter lim="800000"/>
            <a:headEnd/>
            <a:tailEnd/>
          </a:ln>
        </p:spPr>
      </p:pic>
    </p:spTree>
    <p:extLst>
      <p:ext uri="{BB962C8B-B14F-4D97-AF65-F5344CB8AC3E}">
        <p14:creationId xmlns:p14="http://schemas.microsoft.com/office/powerpoint/2010/main" val="390307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1547664" y="1988840"/>
            <a:ext cx="576064" cy="576064"/>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a:solidFill>
                  <a:srgbClr val="000000"/>
                </a:solidFill>
                <a:latin typeface="Gill Sans"/>
                <a:ea typeface="Gill Sans"/>
                <a:cs typeface="Gill Sans"/>
                <a:sym typeface="Gill Sans"/>
              </a:rPr>
              <a:t>Two maxtrics interact</a:t>
            </a:r>
            <a:endParaRPr lang="en-US" sz="3400" kern="0" dirty="0">
              <a:solidFill>
                <a:srgbClr val="000000"/>
              </a:solidFill>
              <a:latin typeface="Gill Sans"/>
              <a:ea typeface="Gill Sans"/>
              <a:cs typeface="Gill Sans"/>
              <a:sym typeface="Gill Sans"/>
            </a:endParaRPr>
          </a:p>
        </p:txBody>
      </p:sp>
      <p:pic>
        <p:nvPicPr>
          <p:cNvPr id="3074" name="Picture 2"/>
          <p:cNvPicPr>
            <a:picLocks noChangeAspect="1" noChangeArrowheads="1"/>
          </p:cNvPicPr>
          <p:nvPr/>
        </p:nvPicPr>
        <p:blipFill>
          <a:blip r:embed="rId4"/>
          <a:srcRect/>
          <a:stretch>
            <a:fillRect/>
          </a:stretch>
        </p:blipFill>
        <p:spPr bwMode="auto">
          <a:xfrm>
            <a:off x="5796137" y="2204865"/>
            <a:ext cx="204787" cy="204787"/>
          </a:xfrm>
          <a:prstGeom prst="rect">
            <a:avLst/>
          </a:prstGeom>
          <a:noFill/>
          <a:ln w="9525">
            <a:noFill/>
            <a:miter lim="800000"/>
            <a:headEnd/>
            <a:tailEnd/>
          </a:ln>
        </p:spPr>
      </p:pic>
      <p:pic>
        <p:nvPicPr>
          <p:cNvPr id="6" name="Picture 2"/>
          <p:cNvPicPr>
            <a:picLocks noChangeAspect="1" noChangeArrowheads="1"/>
          </p:cNvPicPr>
          <p:nvPr/>
        </p:nvPicPr>
        <p:blipFill>
          <a:blip r:embed="rId4"/>
          <a:srcRect/>
          <a:stretch>
            <a:fillRect/>
          </a:stretch>
        </p:blipFill>
        <p:spPr bwMode="auto">
          <a:xfrm>
            <a:off x="6012161" y="2204865"/>
            <a:ext cx="204787" cy="204787"/>
          </a:xfrm>
          <a:prstGeom prst="rect">
            <a:avLst/>
          </a:prstGeom>
          <a:noFill/>
          <a:ln w="9525">
            <a:noFill/>
            <a:miter lim="800000"/>
            <a:headEnd/>
            <a:tailEnd/>
          </a:ln>
        </p:spPr>
      </p:pic>
      <p:pic>
        <p:nvPicPr>
          <p:cNvPr id="4098" name="Picture 2"/>
          <p:cNvPicPr>
            <a:picLocks noChangeAspect="1" noChangeArrowheads="1"/>
          </p:cNvPicPr>
          <p:nvPr/>
        </p:nvPicPr>
        <p:blipFill>
          <a:blip r:embed="rId5"/>
          <a:srcRect/>
          <a:stretch>
            <a:fillRect/>
          </a:stretch>
        </p:blipFill>
        <p:spPr bwMode="auto">
          <a:xfrm>
            <a:off x="827585" y="1988841"/>
            <a:ext cx="3592513" cy="3598863"/>
          </a:xfrm>
          <a:prstGeom prst="rect">
            <a:avLst/>
          </a:prstGeom>
          <a:noFill/>
          <a:ln w="9525">
            <a:noFill/>
            <a:miter lim="800000"/>
            <a:headEnd/>
            <a:tailEnd/>
          </a:ln>
        </p:spPr>
      </p:pic>
      <p:pic>
        <p:nvPicPr>
          <p:cNvPr id="8" name="Picture 3"/>
          <p:cNvPicPr>
            <a:picLocks noChangeAspect="1" noChangeArrowheads="1"/>
          </p:cNvPicPr>
          <p:nvPr/>
        </p:nvPicPr>
        <p:blipFill>
          <a:blip r:embed="rId3"/>
          <a:srcRect/>
          <a:stretch>
            <a:fillRect/>
          </a:stretch>
        </p:blipFill>
        <p:spPr bwMode="auto">
          <a:xfrm>
            <a:off x="1066800" y="1988840"/>
            <a:ext cx="576064" cy="576064"/>
          </a:xfrm>
          <a:prstGeom prst="rect">
            <a:avLst/>
          </a:prstGeom>
          <a:noFill/>
          <a:ln w="9525">
            <a:noFill/>
            <a:miter lim="800000"/>
            <a:headEnd/>
            <a:tailEnd/>
          </a:ln>
        </p:spPr>
      </p:pic>
    </p:spTree>
    <p:extLst>
      <p:ext uri="{BB962C8B-B14F-4D97-AF65-F5344CB8AC3E}">
        <p14:creationId xmlns:p14="http://schemas.microsoft.com/office/powerpoint/2010/main" val="2161072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971601" y="1988841"/>
            <a:ext cx="3592513" cy="3598863"/>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1763688" y="1988840"/>
            <a:ext cx="576064" cy="576064"/>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kern="0">
                <a:solidFill>
                  <a:srgbClr val="000000"/>
                </a:solidFill>
                <a:latin typeface="Gill Sans"/>
                <a:ea typeface="Gill Sans"/>
                <a:cs typeface="Gill Sans"/>
                <a:sym typeface="Gill Sans"/>
              </a:rPr>
              <a:t>Two maxtrics interact</a:t>
            </a:r>
            <a:endParaRPr lang="en-US" sz="3400" kern="0" dirty="0">
              <a:solidFill>
                <a:srgbClr val="000000"/>
              </a:solidFill>
              <a:latin typeface="Gill Sans"/>
              <a:ea typeface="Gill Sans"/>
              <a:cs typeface="Gill Sans"/>
              <a:sym typeface="Gill Sans"/>
            </a:endParaRPr>
          </a:p>
        </p:txBody>
      </p:sp>
      <p:pic>
        <p:nvPicPr>
          <p:cNvPr id="3074" name="Picture 2"/>
          <p:cNvPicPr>
            <a:picLocks noChangeAspect="1" noChangeArrowheads="1"/>
          </p:cNvPicPr>
          <p:nvPr/>
        </p:nvPicPr>
        <p:blipFill>
          <a:blip r:embed="rId5"/>
          <a:srcRect/>
          <a:stretch>
            <a:fillRect/>
          </a:stretch>
        </p:blipFill>
        <p:spPr bwMode="auto">
          <a:xfrm>
            <a:off x="5796137" y="2204865"/>
            <a:ext cx="204787" cy="204787"/>
          </a:xfrm>
          <a:prstGeom prst="rect">
            <a:avLst/>
          </a:prstGeom>
          <a:noFill/>
          <a:ln w="9525">
            <a:noFill/>
            <a:miter lim="800000"/>
            <a:headEnd/>
            <a:tailEnd/>
          </a:ln>
        </p:spPr>
      </p:pic>
      <p:pic>
        <p:nvPicPr>
          <p:cNvPr id="6" name="Picture 2"/>
          <p:cNvPicPr>
            <a:picLocks noChangeAspect="1" noChangeArrowheads="1"/>
          </p:cNvPicPr>
          <p:nvPr/>
        </p:nvPicPr>
        <p:blipFill>
          <a:blip r:embed="rId5"/>
          <a:srcRect/>
          <a:stretch>
            <a:fillRect/>
          </a:stretch>
        </p:blipFill>
        <p:spPr bwMode="auto">
          <a:xfrm>
            <a:off x="6012161" y="2204865"/>
            <a:ext cx="204787" cy="204787"/>
          </a:xfrm>
          <a:prstGeom prst="rect">
            <a:avLst/>
          </a:prstGeom>
          <a:noFill/>
          <a:ln w="9525">
            <a:noFill/>
            <a:miter lim="800000"/>
            <a:headEnd/>
            <a:tailEnd/>
          </a:ln>
        </p:spPr>
      </p:pic>
      <p:pic>
        <p:nvPicPr>
          <p:cNvPr id="8" name="Picture 2"/>
          <p:cNvPicPr>
            <a:picLocks noChangeAspect="1" noChangeArrowheads="1"/>
          </p:cNvPicPr>
          <p:nvPr/>
        </p:nvPicPr>
        <p:blipFill>
          <a:blip r:embed="rId5"/>
          <a:srcRect/>
          <a:stretch>
            <a:fillRect/>
          </a:stretch>
        </p:blipFill>
        <p:spPr bwMode="auto">
          <a:xfrm>
            <a:off x="6228185" y="2204865"/>
            <a:ext cx="204787" cy="204787"/>
          </a:xfrm>
          <a:prstGeom prst="rect">
            <a:avLst/>
          </a:prstGeom>
          <a:noFill/>
          <a:ln w="9525">
            <a:noFill/>
            <a:miter lim="800000"/>
            <a:headEnd/>
            <a:tailEnd/>
          </a:ln>
        </p:spPr>
      </p:pic>
    </p:spTree>
    <p:extLst>
      <p:ext uri="{BB962C8B-B14F-4D97-AF65-F5344CB8AC3E}">
        <p14:creationId xmlns:p14="http://schemas.microsoft.com/office/powerpoint/2010/main" val="1739703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dirty="0">
                <a:latin typeface="Gill Sans"/>
                <a:ea typeface="Gill Sans"/>
                <a:cs typeface="Gill Sans"/>
                <a:sym typeface="Gill Sans"/>
              </a:rPr>
              <a:t>Generate a new image</a:t>
            </a:r>
            <a:endParaRPr lang="en-US" sz="3400" kern="0" dirty="0">
              <a:solidFill>
                <a:srgbClr val="000000"/>
              </a:solidFill>
              <a:latin typeface="Gill Sans"/>
              <a:ea typeface="Gill Sans"/>
              <a:cs typeface="Gill Sans"/>
              <a:sym typeface="Gill Sans"/>
            </a:endParaRPr>
          </a:p>
        </p:txBody>
      </p:sp>
      <p:pic>
        <p:nvPicPr>
          <p:cNvPr id="4099" name="Picture 3"/>
          <p:cNvPicPr>
            <a:picLocks noChangeAspect="1" noChangeArrowheads="1"/>
          </p:cNvPicPr>
          <p:nvPr/>
        </p:nvPicPr>
        <p:blipFill>
          <a:blip r:embed="rId3"/>
          <a:srcRect/>
          <a:stretch>
            <a:fillRect/>
          </a:stretch>
        </p:blipFill>
        <p:spPr bwMode="auto">
          <a:xfrm>
            <a:off x="1907704" y="1844825"/>
            <a:ext cx="5472608" cy="2698209"/>
          </a:xfrm>
          <a:prstGeom prst="rect">
            <a:avLst/>
          </a:prstGeom>
          <a:noFill/>
          <a:ln w="9525">
            <a:noFill/>
            <a:miter lim="800000"/>
            <a:headEnd/>
            <a:tailEnd/>
          </a:ln>
        </p:spPr>
      </p:pic>
      <p:sp>
        <p:nvSpPr>
          <p:cNvPr id="10" name="文字方塊 9"/>
          <p:cNvSpPr txBox="1"/>
          <p:nvPr/>
        </p:nvSpPr>
        <p:spPr>
          <a:xfrm>
            <a:off x="1619672" y="4509120"/>
            <a:ext cx="1944216" cy="369332"/>
          </a:xfrm>
          <a:prstGeom prst="rect">
            <a:avLst/>
          </a:prstGeom>
          <a:noFill/>
        </p:spPr>
        <p:txBody>
          <a:bodyPr wrap="square" rtlCol="0">
            <a:spAutoFit/>
          </a:bodyPr>
          <a:lstStyle/>
          <a:p>
            <a:r>
              <a:rPr lang="en-US" altLang="zh-TW" dirty="0"/>
              <a:t>32 X 32 X 3</a:t>
            </a:r>
            <a:endParaRPr lang="zh-TW" altLang="en-US" dirty="0"/>
          </a:p>
        </p:txBody>
      </p:sp>
      <p:sp>
        <p:nvSpPr>
          <p:cNvPr id="11" name="文字方塊 10"/>
          <p:cNvSpPr txBox="1"/>
          <p:nvPr/>
        </p:nvSpPr>
        <p:spPr>
          <a:xfrm>
            <a:off x="3851920" y="4509120"/>
            <a:ext cx="864096" cy="369332"/>
          </a:xfrm>
          <a:prstGeom prst="rect">
            <a:avLst/>
          </a:prstGeom>
          <a:noFill/>
        </p:spPr>
        <p:txBody>
          <a:bodyPr wrap="square" rtlCol="0">
            <a:spAutoFit/>
          </a:bodyPr>
          <a:lstStyle/>
          <a:p>
            <a:r>
              <a:rPr lang="en-US" altLang="zh-TW" dirty="0"/>
              <a:t>3x3x3</a:t>
            </a:r>
            <a:endParaRPr lang="zh-TW" altLang="en-US" dirty="0"/>
          </a:p>
        </p:txBody>
      </p:sp>
      <p:sp>
        <p:nvSpPr>
          <p:cNvPr id="12" name="文字方塊 11"/>
          <p:cNvSpPr txBox="1"/>
          <p:nvPr/>
        </p:nvSpPr>
        <p:spPr>
          <a:xfrm>
            <a:off x="5436096" y="4509121"/>
            <a:ext cx="1944216" cy="1200329"/>
          </a:xfrm>
          <a:prstGeom prst="rect">
            <a:avLst/>
          </a:prstGeom>
          <a:noFill/>
        </p:spPr>
        <p:txBody>
          <a:bodyPr wrap="square" rtlCol="0">
            <a:spAutoFit/>
          </a:bodyPr>
          <a:lstStyle/>
          <a:p>
            <a:r>
              <a:rPr lang="en-US" altLang="zh-TW" dirty="0"/>
              <a:t>Feature Map</a:t>
            </a:r>
          </a:p>
          <a:p>
            <a:r>
              <a:rPr lang="en-US" altLang="zh-TW" dirty="0"/>
              <a:t>(Activation Map)</a:t>
            </a:r>
          </a:p>
          <a:p>
            <a:r>
              <a:rPr lang="en-US" altLang="zh-TW" dirty="0"/>
              <a:t>(Output Volume)</a:t>
            </a:r>
          </a:p>
          <a:p>
            <a:r>
              <a:rPr lang="en-US" altLang="zh-TW" dirty="0"/>
              <a:t>30 X 30 X 3</a:t>
            </a:r>
            <a:endParaRPr lang="zh-TW" altLang="en-US" dirty="0"/>
          </a:p>
        </p:txBody>
      </p:sp>
    </p:spTree>
    <p:extLst>
      <p:ext uri="{BB962C8B-B14F-4D97-AF65-F5344CB8AC3E}">
        <p14:creationId xmlns:p14="http://schemas.microsoft.com/office/powerpoint/2010/main" val="190439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基礎</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456272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1026" name="Picture 2" descr="C:\Users\joshhu\Desktop\8-gif.gif"/>
          <p:cNvPicPr>
            <a:picLocks noChangeAspect="1" noChangeArrowheads="1" noCrop="1"/>
          </p:cNvPicPr>
          <p:nvPr/>
        </p:nvPicPr>
        <p:blipFill>
          <a:blip r:embed="rId3"/>
          <a:srcRect/>
          <a:stretch>
            <a:fillRect/>
          </a:stretch>
        </p:blipFill>
        <p:spPr bwMode="auto">
          <a:xfrm>
            <a:off x="1115616" y="1988841"/>
            <a:ext cx="3657600" cy="3648075"/>
          </a:xfrm>
          <a:prstGeom prst="rect">
            <a:avLst/>
          </a:prstGeom>
          <a:noFill/>
        </p:spPr>
      </p:pic>
      <p:pic>
        <p:nvPicPr>
          <p:cNvPr id="1027" name="Picture 3"/>
          <p:cNvPicPr>
            <a:picLocks noChangeAspect="1" noChangeArrowheads="1"/>
          </p:cNvPicPr>
          <p:nvPr/>
        </p:nvPicPr>
        <p:blipFill>
          <a:blip r:embed="rId4"/>
          <a:srcRect/>
          <a:stretch>
            <a:fillRect/>
          </a:stretch>
        </p:blipFill>
        <p:spPr bwMode="auto">
          <a:xfrm>
            <a:off x="4139952" y="5013176"/>
            <a:ext cx="576064" cy="576064"/>
          </a:xfrm>
          <a:prstGeom prst="rect">
            <a:avLst/>
          </a:prstGeom>
          <a:noFill/>
          <a:ln w="9525">
            <a:noFill/>
            <a:miter lim="800000"/>
            <a:headEnd/>
            <a:tailEnd/>
          </a:ln>
        </p:spPr>
      </p:pic>
      <p:sp>
        <p:nvSpPr>
          <p:cNvPr id="7" name="Google Shape;234;p56"/>
          <p:cNvSpPr txBox="1">
            <a:spLocks/>
          </p:cNvSpPr>
          <p:nvPr/>
        </p:nvSpPr>
        <p:spPr>
          <a:xfrm>
            <a:off x="-16500" y="857250"/>
            <a:ext cx="9160500" cy="128580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3400" dirty="0">
                <a:latin typeface="Gill Sans"/>
                <a:ea typeface="Gill Sans"/>
                <a:cs typeface="Gill Sans"/>
                <a:sym typeface="Gill Sans"/>
              </a:rPr>
              <a:t>Generate a new image</a:t>
            </a:r>
            <a:endParaRPr lang="en-US" sz="3400" kern="0" dirty="0">
              <a:solidFill>
                <a:srgbClr val="000000"/>
              </a:solidFill>
              <a:latin typeface="Gill Sans"/>
              <a:ea typeface="Gill Sans"/>
              <a:cs typeface="Gill Sans"/>
              <a:sym typeface="Gill Sans"/>
            </a:endParaRPr>
          </a:p>
        </p:txBody>
      </p:sp>
      <p:pic>
        <p:nvPicPr>
          <p:cNvPr id="4098" name="Picture 2"/>
          <p:cNvPicPr>
            <a:picLocks noChangeAspect="1" noChangeArrowheads="1"/>
          </p:cNvPicPr>
          <p:nvPr/>
        </p:nvPicPr>
        <p:blipFill>
          <a:blip r:embed="rId5"/>
          <a:srcRect/>
          <a:stretch>
            <a:fillRect/>
          </a:stretch>
        </p:blipFill>
        <p:spPr bwMode="auto">
          <a:xfrm>
            <a:off x="5652121" y="2276872"/>
            <a:ext cx="2835261" cy="3096344"/>
          </a:xfrm>
          <a:prstGeom prst="rect">
            <a:avLst/>
          </a:prstGeom>
          <a:noFill/>
          <a:ln w="9525">
            <a:noFill/>
            <a:miter lim="800000"/>
            <a:headEnd/>
            <a:tailEnd/>
          </a:ln>
        </p:spPr>
      </p:pic>
    </p:spTree>
    <p:extLst>
      <p:ext uri="{BB962C8B-B14F-4D97-AF65-F5344CB8AC3E}">
        <p14:creationId xmlns:p14="http://schemas.microsoft.com/office/powerpoint/2010/main" val="3752908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2133600" y="320040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4800" b="1" dirty="0">
                <a:solidFill>
                  <a:srgbClr val="FFFF00"/>
                </a:solidFill>
                <a:latin typeface="微軟正黑體" panose="020B0604030504040204" pitchFamily="34" charset="-120"/>
                <a:ea typeface="微軟正黑體" panose="020B0604030504040204" pitchFamily="34" charset="-120"/>
                <a:sym typeface="Helvetica Neue"/>
              </a:rPr>
              <a:t>卷積的實際意義</a:t>
            </a:r>
            <a:endParaRPr sz="4800" b="1" dirty="0">
              <a:solidFill>
                <a:srgbClr val="FFFF00"/>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原來的一張圖片</a:t>
            </a:r>
          </a:p>
        </p:txBody>
      </p:sp>
      <p:pic>
        <p:nvPicPr>
          <p:cNvPr id="5" name="圖片 4">
            <a:extLst>
              <a:ext uri="{FF2B5EF4-FFF2-40B4-BE49-F238E27FC236}">
                <a16:creationId xmlns:a16="http://schemas.microsoft.com/office/drawing/2014/main" id="{392A6FA9-9CDC-F19C-4915-7024574AA810}"/>
              </a:ext>
            </a:extLst>
          </p:cNvPr>
          <p:cNvPicPr>
            <a:picLocks noChangeAspect="1"/>
          </p:cNvPicPr>
          <p:nvPr/>
        </p:nvPicPr>
        <p:blipFill>
          <a:blip r:embed="rId3"/>
          <a:stretch>
            <a:fillRect/>
          </a:stretch>
        </p:blipFill>
        <p:spPr>
          <a:xfrm>
            <a:off x="2059789" y="2286000"/>
            <a:ext cx="5345721" cy="4007777"/>
          </a:xfrm>
          <a:prstGeom prst="rect">
            <a:avLst/>
          </a:prstGeom>
        </p:spPr>
      </p:pic>
    </p:spTree>
    <p:extLst>
      <p:ext uri="{BB962C8B-B14F-4D97-AF65-F5344CB8AC3E}">
        <p14:creationId xmlns:p14="http://schemas.microsoft.com/office/powerpoint/2010/main" val="2151885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其實是有三個圖層，分別為</a:t>
            </a:r>
            <a:r>
              <a:rPr lang="en-US" altLang="zh-TW" sz="3200" b="1" dirty="0">
                <a:latin typeface="微軟正黑體" panose="020B0604030504040204" pitchFamily="34" charset="-120"/>
                <a:ea typeface="微軟正黑體" panose="020B0604030504040204" pitchFamily="34" charset="-120"/>
              </a:rPr>
              <a:t>RGB</a:t>
            </a:r>
            <a:r>
              <a:rPr lang="zh-TW" altLang="en-US"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RGB</a:t>
            </a:r>
            <a:r>
              <a:rPr lang="zh-TW" altLang="en-US" sz="3200" b="1" dirty="0">
                <a:latin typeface="微軟正黑體" panose="020B0604030504040204" pitchFamily="34" charset="-120"/>
                <a:ea typeface="微軟正黑體" panose="020B0604030504040204" pitchFamily="34" charset="-120"/>
              </a:rPr>
              <a:t>只是一種「</a:t>
            </a:r>
            <a:r>
              <a:rPr lang="zh-TW" altLang="en-US" sz="3200" b="1" dirty="0">
                <a:solidFill>
                  <a:srgbClr val="FFFF00"/>
                </a:solidFill>
                <a:latin typeface="微軟正黑體" panose="020B0604030504040204" pitchFamily="34" charset="-120"/>
                <a:ea typeface="微軟正黑體" panose="020B0604030504040204" pitchFamily="34" charset="-120"/>
              </a:rPr>
              <a:t>色彩空間</a:t>
            </a:r>
            <a:r>
              <a:rPr lang="zh-TW" altLang="en-US" sz="3200" b="1" dirty="0">
                <a:latin typeface="微軟正黑體" panose="020B0604030504040204" pitchFamily="34" charset="-120"/>
                <a:ea typeface="微軟正黑體" panose="020B0604030504040204" pitchFamily="34" charset="-120"/>
              </a:rPr>
              <a:t>」</a:t>
            </a:r>
          </a:p>
        </p:txBody>
      </p:sp>
      <p:pic>
        <p:nvPicPr>
          <p:cNvPr id="4" name="圖片 3">
            <a:extLst>
              <a:ext uri="{FF2B5EF4-FFF2-40B4-BE49-F238E27FC236}">
                <a16:creationId xmlns:a16="http://schemas.microsoft.com/office/drawing/2014/main" id="{9DC5EB44-B9CC-BBA2-DAE5-1388B0D7B4C4}"/>
              </a:ext>
            </a:extLst>
          </p:cNvPr>
          <p:cNvPicPr>
            <a:picLocks noChangeAspect="1"/>
          </p:cNvPicPr>
          <p:nvPr/>
        </p:nvPicPr>
        <p:blipFill>
          <a:blip r:embed="rId3"/>
          <a:stretch>
            <a:fillRect/>
          </a:stretch>
        </p:blipFill>
        <p:spPr>
          <a:xfrm>
            <a:off x="2362200" y="2646015"/>
            <a:ext cx="5345721" cy="4007777"/>
          </a:xfrm>
          <a:prstGeom prst="rect">
            <a:avLst/>
          </a:prstGeom>
        </p:spPr>
      </p:pic>
    </p:spTree>
    <p:extLst>
      <p:ext uri="{BB962C8B-B14F-4D97-AF65-F5344CB8AC3E}">
        <p14:creationId xmlns:p14="http://schemas.microsoft.com/office/powerpoint/2010/main" val="1044228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a:t>
            </a:r>
            <a:r>
              <a:rPr lang="zh-TW" altLang="en-US" sz="3200" b="1" dirty="0">
                <a:solidFill>
                  <a:srgbClr val="FFFF00"/>
                </a:solidFill>
                <a:latin typeface="微軟正黑體" panose="020B0604030504040204" pitchFamily="34" charset="-120"/>
                <a:ea typeface="微軟正黑體" panose="020B0604030504040204" pitchFamily="34" charset="-120"/>
              </a:rPr>
              <a:t>色彩空間</a:t>
            </a:r>
            <a:r>
              <a:rPr lang="zh-TW" altLang="en-US" sz="3200" b="1" dirty="0">
                <a:latin typeface="微軟正黑體" panose="020B0604030504040204" pitchFamily="34" charset="-120"/>
                <a:ea typeface="微軟正黑體" panose="020B0604030504040204" pitchFamily="34" charset="-120"/>
              </a:rPr>
              <a:t>」不一定是</a:t>
            </a:r>
            <a:r>
              <a:rPr lang="en-US" altLang="zh-TW" sz="3200" b="1" dirty="0">
                <a:latin typeface="微軟正黑體" panose="020B0604030504040204" pitchFamily="34" charset="-120"/>
                <a:ea typeface="微軟正黑體" panose="020B0604030504040204" pitchFamily="34" charset="-120"/>
              </a:rPr>
              <a:t>3</a:t>
            </a:r>
            <a:r>
              <a:rPr lang="zh-TW" altLang="en-US" sz="3200" b="1" dirty="0">
                <a:latin typeface="微軟正黑體" panose="020B0604030504040204" pitchFamily="34" charset="-120"/>
                <a:ea typeface="微軟正黑體" panose="020B0604030504040204" pitchFamily="34" charset="-120"/>
              </a:rPr>
              <a:t>個頻道，可能是</a:t>
            </a:r>
            <a:r>
              <a:rPr lang="en-US" altLang="zh-TW" sz="3200" b="1" dirty="0">
                <a:latin typeface="微軟正黑體" panose="020B0604030504040204" pitchFamily="34" charset="-120"/>
                <a:ea typeface="微軟正黑體" panose="020B0604030504040204" pitchFamily="34" charset="-120"/>
              </a:rPr>
              <a:t>4</a:t>
            </a:r>
            <a:r>
              <a:rPr lang="zh-TW" altLang="en-US" sz="3200" b="1" dirty="0">
                <a:latin typeface="微軟正黑體" panose="020B0604030504040204" pitchFamily="34" charset="-120"/>
                <a:ea typeface="微軟正黑體" panose="020B0604030504040204" pitchFamily="34" charset="-120"/>
              </a:rPr>
              <a:t>個，如</a:t>
            </a:r>
            <a:r>
              <a:rPr lang="en-US" altLang="zh-TW" sz="3200" b="1" dirty="0">
                <a:latin typeface="微軟正黑體" panose="020B0604030504040204" pitchFamily="34" charset="-120"/>
                <a:ea typeface="微軟正黑體" panose="020B0604030504040204" pitchFamily="34" charset="-120"/>
              </a:rPr>
              <a:t>CMYK</a:t>
            </a:r>
            <a:r>
              <a:rPr lang="zh-TW" altLang="en-US" sz="3200" b="1" dirty="0">
                <a:latin typeface="微軟正黑體" panose="020B0604030504040204" pitchFamily="34" charset="-120"/>
                <a:ea typeface="微軟正黑體" panose="020B0604030504040204" pitchFamily="34" charset="-120"/>
              </a:rPr>
              <a:t>色彩空間</a:t>
            </a:r>
          </a:p>
        </p:txBody>
      </p:sp>
      <p:pic>
        <p:nvPicPr>
          <p:cNvPr id="4098" name="Picture 2" descr="channels2layers">
            <a:extLst>
              <a:ext uri="{FF2B5EF4-FFF2-40B4-BE49-F238E27FC236}">
                <a16:creationId xmlns:a16="http://schemas.microsoft.com/office/drawing/2014/main" id="{EB614D71-5F02-A89D-FA82-18CE95972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4970"/>
            <a:ext cx="9144000" cy="362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354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每一個頻道由</a:t>
            </a:r>
            <a:r>
              <a:rPr lang="en-US" altLang="zh-TW" sz="3200" b="1" dirty="0">
                <a:latin typeface="微軟正黑體" panose="020B0604030504040204" pitchFamily="34" charset="-120"/>
                <a:ea typeface="微軟正黑體" panose="020B0604030504040204" pitchFamily="34" charset="-120"/>
              </a:rPr>
              <a:t>0-255</a:t>
            </a:r>
            <a:r>
              <a:rPr lang="zh-TW" altLang="en-US" sz="3200" b="1" dirty="0">
                <a:latin typeface="微軟正黑體" panose="020B0604030504040204" pitchFamily="34" charset="-120"/>
                <a:ea typeface="微軟正黑體" panose="020B0604030504040204" pitchFamily="34" charset="-120"/>
              </a:rPr>
              <a:t>的值表現，分別代表對應顏色的「強度」</a:t>
            </a:r>
          </a:p>
        </p:txBody>
      </p:sp>
      <p:pic>
        <p:nvPicPr>
          <p:cNvPr id="4" name="圖片 3">
            <a:extLst>
              <a:ext uri="{FF2B5EF4-FFF2-40B4-BE49-F238E27FC236}">
                <a16:creationId xmlns:a16="http://schemas.microsoft.com/office/drawing/2014/main" id="{D8AC9FE6-18D6-8107-FA26-AC7E9C0FC46D}"/>
              </a:ext>
            </a:extLst>
          </p:cNvPr>
          <p:cNvPicPr>
            <a:picLocks noChangeAspect="1"/>
          </p:cNvPicPr>
          <p:nvPr/>
        </p:nvPicPr>
        <p:blipFill>
          <a:blip r:embed="rId3"/>
          <a:stretch>
            <a:fillRect/>
          </a:stretch>
        </p:blipFill>
        <p:spPr>
          <a:xfrm>
            <a:off x="2089639" y="2657400"/>
            <a:ext cx="5330535" cy="3996392"/>
          </a:xfrm>
          <a:prstGeom prst="rect">
            <a:avLst/>
          </a:prstGeom>
        </p:spPr>
      </p:pic>
    </p:spTree>
    <p:extLst>
      <p:ext uri="{BB962C8B-B14F-4D97-AF65-F5344CB8AC3E}">
        <p14:creationId xmlns:p14="http://schemas.microsoft.com/office/powerpoint/2010/main" val="2095799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將</a:t>
            </a:r>
            <a:r>
              <a:rPr lang="en-US" altLang="zh-TW" sz="3200" b="1" dirty="0">
                <a:latin typeface="微軟正黑體" panose="020B0604030504040204" pitchFamily="34" charset="-120"/>
                <a:ea typeface="微軟正黑體" panose="020B0604030504040204" pitchFamily="34" charset="-120"/>
              </a:rPr>
              <a:t>3D</a:t>
            </a:r>
            <a:r>
              <a:rPr lang="zh-TW" altLang="en-US" sz="3200" b="1" dirty="0">
                <a:latin typeface="微軟正黑體" panose="020B0604030504040204" pitchFamily="34" charset="-120"/>
                <a:ea typeface="微軟正黑體" panose="020B0604030504040204" pitchFamily="34" charset="-120"/>
              </a:rPr>
              <a:t>的張量變成一個</a:t>
            </a:r>
            <a:r>
              <a:rPr lang="en-US" altLang="zh-TW" sz="3200" b="1" dirty="0">
                <a:latin typeface="微軟正黑體" panose="020B0604030504040204" pitchFamily="34" charset="-120"/>
                <a:ea typeface="微軟正黑體" panose="020B0604030504040204" pitchFamily="34" charset="-120"/>
              </a:rPr>
              <a:t>1D</a:t>
            </a:r>
            <a:r>
              <a:rPr lang="zh-TW" altLang="en-US" sz="3200" b="1" dirty="0">
                <a:latin typeface="微軟正黑體" panose="020B0604030504040204" pitchFamily="34" charset="-120"/>
                <a:ea typeface="微軟正黑體" panose="020B0604030504040204" pitchFamily="34" charset="-120"/>
              </a:rPr>
              <a:t>的向量再送入神經網路</a:t>
            </a:r>
            <a:r>
              <a:rPr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1" dirty="0">
                <a:solidFill>
                  <a:srgbClr val="FFFF00"/>
                </a:solidFill>
                <a:latin typeface="微軟正黑體" panose="020B0604030504040204" pitchFamily="34" charset="-120"/>
                <a:ea typeface="微軟正黑體" panose="020B0604030504040204" pitchFamily="34" charset="-120"/>
                <a:sym typeface="Wingdings" panose="05000000000000000000" pitchFamily="2" charset="2"/>
              </a:rPr>
              <a:t>全連接網路的做法</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9C2578EE-335B-EC19-54BC-DFBAC68CD611}"/>
              </a:ext>
            </a:extLst>
          </p:cNvPr>
          <p:cNvPicPr>
            <a:picLocks noChangeAspect="1"/>
          </p:cNvPicPr>
          <p:nvPr/>
        </p:nvPicPr>
        <p:blipFill>
          <a:blip r:embed="rId3"/>
          <a:stretch>
            <a:fillRect/>
          </a:stretch>
        </p:blipFill>
        <p:spPr>
          <a:xfrm>
            <a:off x="1905000" y="2651270"/>
            <a:ext cx="5334000" cy="3998990"/>
          </a:xfrm>
          <a:prstGeom prst="rect">
            <a:avLst/>
          </a:prstGeom>
        </p:spPr>
      </p:pic>
    </p:spTree>
    <p:extLst>
      <p:ext uri="{BB962C8B-B14F-4D97-AF65-F5344CB8AC3E}">
        <p14:creationId xmlns:p14="http://schemas.microsoft.com/office/powerpoint/2010/main" val="2094955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神經元必須擔任一個「分類器」的角色，但分類什麼呢？最終目的是辨識出整個影像</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73FA6860-E54E-04B3-B28F-8E7D061E9A58}"/>
              </a:ext>
            </a:extLst>
          </p:cNvPr>
          <p:cNvPicPr>
            <a:picLocks noChangeAspect="1"/>
          </p:cNvPicPr>
          <p:nvPr/>
        </p:nvPicPr>
        <p:blipFill>
          <a:blip r:embed="rId3"/>
          <a:stretch>
            <a:fillRect/>
          </a:stretch>
        </p:blipFill>
        <p:spPr>
          <a:xfrm>
            <a:off x="1057102" y="2590800"/>
            <a:ext cx="7182196" cy="4174388"/>
          </a:xfrm>
          <a:prstGeom prst="rect">
            <a:avLst/>
          </a:prstGeom>
        </p:spPr>
      </p:pic>
    </p:spTree>
    <p:extLst>
      <p:ext uri="{BB962C8B-B14F-4D97-AF65-F5344CB8AC3E}">
        <p14:creationId xmlns:p14="http://schemas.microsoft.com/office/powerpoint/2010/main" val="2546264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神經元必須檢查這張圖片有沒有出現一些特定的特徵</a:t>
            </a:r>
            <a:r>
              <a:rPr lang="en-US" altLang="zh-TW" sz="3200" b="1" dirty="0">
                <a:latin typeface="微軟正黑體" panose="020B0604030504040204" pitchFamily="34" charset="-120"/>
                <a:ea typeface="微軟正黑體" panose="020B0604030504040204" pitchFamily="34" charset="-120"/>
              </a:rPr>
              <a:t>(pattern)</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59098669-8A53-64C6-3E12-3B4C12556C64}"/>
              </a:ext>
            </a:extLst>
          </p:cNvPr>
          <p:cNvPicPr>
            <a:picLocks noChangeAspect="1"/>
          </p:cNvPicPr>
          <p:nvPr/>
        </p:nvPicPr>
        <p:blipFill>
          <a:blip r:embed="rId3"/>
          <a:stretch>
            <a:fillRect/>
          </a:stretch>
        </p:blipFill>
        <p:spPr>
          <a:xfrm>
            <a:off x="937561" y="2538635"/>
            <a:ext cx="7590178" cy="4115157"/>
          </a:xfrm>
          <a:prstGeom prst="rect">
            <a:avLst/>
          </a:prstGeom>
        </p:spPr>
      </p:pic>
    </p:spTree>
    <p:extLst>
      <p:ext uri="{BB962C8B-B14F-4D97-AF65-F5344CB8AC3E}">
        <p14:creationId xmlns:p14="http://schemas.microsoft.com/office/powerpoint/2010/main" val="3727876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不同神經元看到了不同的特徵，人類也是這麼做的</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DE60E0DA-0FBE-F31C-D72F-AB7DCB464076}"/>
              </a:ext>
            </a:extLst>
          </p:cNvPr>
          <p:cNvPicPr>
            <a:picLocks noChangeAspect="1"/>
          </p:cNvPicPr>
          <p:nvPr/>
        </p:nvPicPr>
        <p:blipFill>
          <a:blip r:embed="rId3"/>
          <a:stretch>
            <a:fillRect/>
          </a:stretch>
        </p:blipFill>
        <p:spPr>
          <a:xfrm>
            <a:off x="1600200" y="2819400"/>
            <a:ext cx="6557340" cy="3923923"/>
          </a:xfrm>
          <a:prstGeom prst="rect">
            <a:avLst/>
          </a:prstGeom>
        </p:spPr>
      </p:pic>
    </p:spTree>
    <p:extLst>
      <p:ext uri="{BB962C8B-B14F-4D97-AF65-F5344CB8AC3E}">
        <p14:creationId xmlns:p14="http://schemas.microsoft.com/office/powerpoint/2010/main" val="26945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838200" y="1524000"/>
            <a:ext cx="7543800" cy="3354765"/>
          </a:xfrm>
          <a:prstGeom prst="rect">
            <a:avLst/>
          </a:prstGeom>
          <a:noFill/>
        </p:spPr>
        <p:txBody>
          <a:bodyPr wrap="square" rtlCol="0">
            <a:spAutoFit/>
          </a:bodyPr>
          <a:lstStyle/>
          <a:p>
            <a:pPr marL="266700" indent="-2667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Fully or Local</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連接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什麼叫</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Filter</a:t>
            </a:r>
          </a:p>
          <a:p>
            <a:pPr marL="266700" indent="-2667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卷積的數學運作</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卷積過程</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卷積的實際意義</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2286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CNN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基礎</a:t>
            </a:r>
          </a:p>
        </p:txBody>
      </p:sp>
    </p:spTree>
    <p:extLst>
      <p:ext uri="{BB962C8B-B14F-4D97-AF65-F5344CB8AC3E}">
        <p14:creationId xmlns:p14="http://schemas.microsoft.com/office/powerpoint/2010/main" val="319110731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7" name="圖片 6">
            <a:extLst>
              <a:ext uri="{FF2B5EF4-FFF2-40B4-BE49-F238E27FC236}">
                <a16:creationId xmlns:a16="http://schemas.microsoft.com/office/drawing/2014/main" id="{505EA38C-FBF4-59AC-6A7C-D466A3720F0F}"/>
              </a:ext>
            </a:extLst>
          </p:cNvPr>
          <p:cNvPicPr>
            <a:picLocks noChangeAspect="1"/>
          </p:cNvPicPr>
          <p:nvPr/>
        </p:nvPicPr>
        <p:blipFill>
          <a:blip r:embed="rId3"/>
          <a:stretch>
            <a:fillRect/>
          </a:stretch>
        </p:blipFill>
        <p:spPr>
          <a:xfrm>
            <a:off x="1143000" y="990600"/>
            <a:ext cx="6705600" cy="4994583"/>
          </a:xfrm>
          <a:prstGeom prst="rect">
            <a:avLst/>
          </a:prstGeom>
        </p:spPr>
      </p:pic>
    </p:spTree>
    <p:extLst>
      <p:ext uri="{BB962C8B-B14F-4D97-AF65-F5344CB8AC3E}">
        <p14:creationId xmlns:p14="http://schemas.microsoft.com/office/powerpoint/2010/main" val="1917018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神經元怎麼看一張圖片</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如果只是看「部分特徵」，需要看整張圖嗎？需要全連接網路嗎？需要每個神經元互連嗎</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B805DEBE-080A-C150-D30D-5ED4A704F258}"/>
              </a:ext>
            </a:extLst>
          </p:cNvPr>
          <p:cNvPicPr>
            <a:picLocks noChangeAspect="1"/>
          </p:cNvPicPr>
          <p:nvPr/>
        </p:nvPicPr>
        <p:blipFill>
          <a:blip r:embed="rId3"/>
          <a:stretch>
            <a:fillRect/>
          </a:stretch>
        </p:blipFill>
        <p:spPr>
          <a:xfrm>
            <a:off x="1676400" y="2668484"/>
            <a:ext cx="6100134" cy="3855334"/>
          </a:xfrm>
          <a:prstGeom prst="rect">
            <a:avLst/>
          </a:prstGeom>
        </p:spPr>
      </p:pic>
    </p:spTree>
    <p:extLst>
      <p:ext uri="{BB962C8B-B14F-4D97-AF65-F5344CB8AC3E}">
        <p14:creationId xmlns:p14="http://schemas.microsoft.com/office/powerpoint/2010/main" val="1723935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使用</a:t>
            </a:r>
            <a:r>
              <a:rPr lang="en-US" altLang="zh-TW" sz="3200" b="1" dirty="0">
                <a:latin typeface="微軟正黑體" panose="020B0604030504040204" pitchFamily="34" charset="-120"/>
                <a:ea typeface="微軟正黑體" panose="020B0604030504040204" pitchFamily="34" charset="-120"/>
              </a:rPr>
              <a:t>receptive field</a:t>
            </a:r>
            <a:r>
              <a:rPr lang="zh-TW" altLang="en-US" sz="3200" b="1" dirty="0">
                <a:latin typeface="微軟正黑體" panose="020B0604030504040204" pitchFamily="34" charset="-120"/>
                <a:ea typeface="微軟正黑體" panose="020B0604030504040204" pitchFamily="34" charset="-120"/>
              </a:rPr>
              <a:t>來 看固定大小的圖</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28D398A4-CBED-79B5-55AA-C5043B40E5E8}"/>
              </a:ext>
            </a:extLst>
          </p:cNvPr>
          <p:cNvPicPr>
            <a:picLocks noChangeAspect="1"/>
          </p:cNvPicPr>
          <p:nvPr/>
        </p:nvPicPr>
        <p:blipFill>
          <a:blip r:embed="rId3"/>
          <a:stretch>
            <a:fillRect/>
          </a:stretch>
        </p:blipFill>
        <p:spPr>
          <a:xfrm>
            <a:off x="986472" y="2034284"/>
            <a:ext cx="7323455" cy="4648603"/>
          </a:xfrm>
          <a:prstGeom prst="rect">
            <a:avLst/>
          </a:prstGeom>
        </p:spPr>
      </p:pic>
    </p:spTree>
    <p:extLst>
      <p:ext uri="{BB962C8B-B14F-4D97-AF65-F5344CB8AC3E}">
        <p14:creationId xmlns:p14="http://schemas.microsoft.com/office/powerpoint/2010/main" val="4253317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使用</a:t>
            </a:r>
            <a:r>
              <a:rPr lang="en-US" altLang="zh-TW" sz="3200" b="1" dirty="0">
                <a:latin typeface="微軟正黑體" panose="020B0604030504040204" pitchFamily="34" charset="-120"/>
                <a:ea typeface="微軟正黑體" panose="020B0604030504040204" pitchFamily="34" charset="-120"/>
              </a:rPr>
              <a:t>receptive field</a:t>
            </a:r>
            <a:r>
              <a:rPr lang="zh-TW" altLang="en-US" sz="3200" b="1" dirty="0">
                <a:latin typeface="微軟正黑體" panose="020B0604030504040204" pitchFamily="34" charset="-120"/>
                <a:ea typeface="微軟正黑體" panose="020B0604030504040204" pitchFamily="34" charset="-120"/>
              </a:rPr>
              <a:t>來 看固定大小的圖</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C796A1A7-AB73-B868-BCD8-C16046D434BB}"/>
              </a:ext>
            </a:extLst>
          </p:cNvPr>
          <p:cNvPicPr>
            <a:picLocks noChangeAspect="1"/>
          </p:cNvPicPr>
          <p:nvPr/>
        </p:nvPicPr>
        <p:blipFill>
          <a:blip r:embed="rId3"/>
          <a:stretch>
            <a:fillRect/>
          </a:stretch>
        </p:blipFill>
        <p:spPr>
          <a:xfrm>
            <a:off x="1040440" y="2080008"/>
            <a:ext cx="7384420" cy="4602879"/>
          </a:xfrm>
          <a:prstGeom prst="rect">
            <a:avLst/>
          </a:prstGeom>
        </p:spPr>
      </p:pic>
    </p:spTree>
    <p:extLst>
      <p:ext uri="{BB962C8B-B14F-4D97-AF65-F5344CB8AC3E}">
        <p14:creationId xmlns:p14="http://schemas.microsoft.com/office/powerpoint/2010/main" val="1104879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使用</a:t>
            </a:r>
            <a:r>
              <a:rPr lang="en-US" altLang="zh-TW" sz="3200" b="1" dirty="0">
                <a:latin typeface="微軟正黑體" panose="020B0604030504040204" pitchFamily="34" charset="-120"/>
                <a:ea typeface="微軟正黑體" panose="020B0604030504040204" pitchFamily="34" charset="-120"/>
              </a:rPr>
              <a:t>receptive field</a:t>
            </a:r>
            <a:r>
              <a:rPr lang="zh-TW" altLang="en-US" sz="3200" b="1" dirty="0">
                <a:latin typeface="微軟正黑體" panose="020B0604030504040204" pitchFamily="34" charset="-120"/>
                <a:ea typeface="微軟正黑體" panose="020B0604030504040204" pitchFamily="34" charset="-120"/>
              </a:rPr>
              <a:t>來 看固定大小的圖</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C796A1A7-AB73-B868-BCD8-C16046D434BB}"/>
              </a:ext>
            </a:extLst>
          </p:cNvPr>
          <p:cNvPicPr>
            <a:picLocks noChangeAspect="1"/>
          </p:cNvPicPr>
          <p:nvPr/>
        </p:nvPicPr>
        <p:blipFill>
          <a:blip r:embed="rId3"/>
          <a:stretch>
            <a:fillRect/>
          </a:stretch>
        </p:blipFill>
        <p:spPr>
          <a:xfrm>
            <a:off x="1040440" y="2080008"/>
            <a:ext cx="7384420" cy="4602879"/>
          </a:xfrm>
          <a:prstGeom prst="rect">
            <a:avLst/>
          </a:prstGeom>
        </p:spPr>
      </p:pic>
    </p:spTree>
    <p:extLst>
      <p:ext uri="{BB962C8B-B14F-4D97-AF65-F5344CB8AC3E}">
        <p14:creationId xmlns:p14="http://schemas.microsoft.com/office/powerpoint/2010/main" val="189580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只看這個範圍就好</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DFD281DC-8024-DCFC-B1FA-84E00555C41E}"/>
              </a:ext>
            </a:extLst>
          </p:cNvPr>
          <p:cNvPicPr>
            <a:picLocks noChangeAspect="1"/>
          </p:cNvPicPr>
          <p:nvPr/>
        </p:nvPicPr>
        <p:blipFill>
          <a:blip r:embed="rId3"/>
          <a:stretch>
            <a:fillRect/>
          </a:stretch>
        </p:blipFill>
        <p:spPr>
          <a:xfrm>
            <a:off x="1295400" y="2275607"/>
            <a:ext cx="6950128" cy="4375512"/>
          </a:xfrm>
          <a:prstGeom prst="rect">
            <a:avLst/>
          </a:prstGeom>
        </p:spPr>
      </p:pic>
    </p:spTree>
    <p:extLst>
      <p:ext uri="{BB962C8B-B14F-4D97-AF65-F5344CB8AC3E}">
        <p14:creationId xmlns:p14="http://schemas.microsoft.com/office/powerpoint/2010/main" val="2813550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只在這個範圍拉成</a:t>
            </a:r>
            <a:r>
              <a:rPr lang="en-US" altLang="zh-TW" sz="3200" b="1" dirty="0">
                <a:latin typeface="微軟正黑體" panose="020B0604030504040204" pitchFamily="34" charset="-120"/>
                <a:ea typeface="微軟正黑體" panose="020B0604030504040204" pitchFamily="34" charset="-120"/>
              </a:rPr>
              <a:t>1D</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D34BF2C9-EB03-FEE6-5641-C4DE55917858}"/>
              </a:ext>
            </a:extLst>
          </p:cNvPr>
          <p:cNvPicPr>
            <a:picLocks noChangeAspect="1"/>
          </p:cNvPicPr>
          <p:nvPr/>
        </p:nvPicPr>
        <p:blipFill>
          <a:blip r:embed="rId3"/>
          <a:stretch>
            <a:fillRect/>
          </a:stretch>
        </p:blipFill>
        <p:spPr>
          <a:xfrm>
            <a:off x="1600200" y="2133600"/>
            <a:ext cx="6142345" cy="4200948"/>
          </a:xfrm>
          <a:prstGeom prst="rect">
            <a:avLst/>
          </a:prstGeom>
        </p:spPr>
      </p:pic>
    </p:spTree>
    <p:extLst>
      <p:ext uri="{BB962C8B-B14F-4D97-AF65-F5344CB8AC3E}">
        <p14:creationId xmlns:p14="http://schemas.microsoft.com/office/powerpoint/2010/main" val="970005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只在這個範圍拉成</a:t>
            </a:r>
            <a:r>
              <a:rPr lang="en-US" altLang="zh-TW" sz="3200" b="1" dirty="0">
                <a:latin typeface="微軟正黑體" panose="020B0604030504040204" pitchFamily="34" charset="-120"/>
                <a:ea typeface="微軟正黑體" panose="020B0604030504040204" pitchFamily="34" charset="-120"/>
              </a:rPr>
              <a:t>1D</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D34BF2C9-EB03-FEE6-5641-C4DE55917858}"/>
              </a:ext>
            </a:extLst>
          </p:cNvPr>
          <p:cNvPicPr>
            <a:picLocks noChangeAspect="1"/>
          </p:cNvPicPr>
          <p:nvPr/>
        </p:nvPicPr>
        <p:blipFill>
          <a:blip r:embed="rId3"/>
          <a:stretch>
            <a:fillRect/>
          </a:stretch>
        </p:blipFill>
        <p:spPr>
          <a:xfrm>
            <a:off x="1600200" y="2133600"/>
            <a:ext cx="6142345" cy="4200948"/>
          </a:xfrm>
          <a:prstGeom prst="rect">
            <a:avLst/>
          </a:prstGeom>
        </p:spPr>
      </p:pic>
    </p:spTree>
    <p:extLst>
      <p:ext uri="{BB962C8B-B14F-4D97-AF65-F5344CB8AC3E}">
        <p14:creationId xmlns:p14="http://schemas.microsoft.com/office/powerpoint/2010/main" val="3229470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不同神經元可以看不同範圍，也可重疊，也可以多個神經元看一個範圍</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0E9BE99-10F4-6DCC-EF5D-190823109F53}"/>
              </a:ext>
            </a:extLst>
          </p:cNvPr>
          <p:cNvPicPr>
            <a:picLocks noChangeAspect="1"/>
          </p:cNvPicPr>
          <p:nvPr/>
        </p:nvPicPr>
        <p:blipFill>
          <a:blip r:embed="rId3"/>
          <a:stretch>
            <a:fillRect/>
          </a:stretch>
        </p:blipFill>
        <p:spPr>
          <a:xfrm>
            <a:off x="1676400" y="2657400"/>
            <a:ext cx="6188055" cy="4063401"/>
          </a:xfrm>
          <a:prstGeom prst="rect">
            <a:avLst/>
          </a:prstGeom>
        </p:spPr>
      </p:pic>
    </p:spTree>
    <p:extLst>
      <p:ext uri="{BB962C8B-B14F-4D97-AF65-F5344CB8AC3E}">
        <p14:creationId xmlns:p14="http://schemas.microsoft.com/office/powerpoint/2010/main" val="2815960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如何簡化？</a:t>
            </a:r>
            <a:endParaRPr sz="4800" b="1" dirty="0">
              <a:solidFill>
                <a:srgbClr val="00B0F0"/>
              </a:solidFill>
            </a:endParaRPr>
          </a:p>
        </p:txBody>
      </p:sp>
      <p:sp>
        <p:nvSpPr>
          <p:cNvPr id="3" name="文字方塊 2">
            <a:extLst>
              <a:ext uri="{FF2B5EF4-FFF2-40B4-BE49-F238E27FC236}">
                <a16:creationId xmlns:a16="http://schemas.microsoft.com/office/drawing/2014/main" id="{DD8D56FC-A848-98A0-5188-B8B82CCB5321}"/>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神經元可以有多種變化，不同大小，形狀，深度等</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DD7DFA6D-9467-90BF-06F7-E5C96807C6FD}"/>
              </a:ext>
            </a:extLst>
          </p:cNvPr>
          <p:cNvPicPr>
            <a:picLocks noChangeAspect="1"/>
          </p:cNvPicPr>
          <p:nvPr/>
        </p:nvPicPr>
        <p:blipFill>
          <a:blip r:embed="rId3"/>
          <a:stretch>
            <a:fillRect/>
          </a:stretch>
        </p:blipFill>
        <p:spPr>
          <a:xfrm>
            <a:off x="1814033" y="2362200"/>
            <a:ext cx="5837234" cy="4163321"/>
          </a:xfrm>
          <a:prstGeom prst="rect">
            <a:avLst/>
          </a:prstGeom>
        </p:spPr>
      </p:pic>
    </p:spTree>
    <p:extLst>
      <p:ext uri="{BB962C8B-B14F-4D97-AF65-F5344CB8AC3E}">
        <p14:creationId xmlns:p14="http://schemas.microsoft.com/office/powerpoint/2010/main" val="2179964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Fully or Local</a:t>
            </a: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連接</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39093030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54904"/>
            <a:ext cx="8229600" cy="1754326"/>
          </a:xfrm>
          <a:prstGeom prst="rect">
            <a:avLst/>
          </a:prstGeom>
          <a:noFill/>
        </p:spPr>
        <p:txBody>
          <a:bodyPr wrap="square" rtlCol="0">
            <a:spAutoFit/>
          </a:bodyPr>
          <a:lstStyle/>
          <a:p>
            <a:pPr marL="742950" indent="-742950">
              <a:buFont typeface="+mj-lt"/>
              <a:buAutoNum type="arabicPeriod"/>
            </a:pP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基礎</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網路的架構</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經典</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184804304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4" name="文字方塊 3"/>
          <p:cNvSpPr txBox="1"/>
          <p:nvPr/>
        </p:nvSpPr>
        <p:spPr>
          <a:xfrm>
            <a:off x="827584" y="1905000"/>
            <a:ext cx="7488832"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輸入影像</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卷積層</a:t>
            </a:r>
            <a:r>
              <a:rPr lang="en-US" altLang="zh-TW" sz="3200" b="1" dirty="0">
                <a:latin typeface="微軟正黑體" panose="020B0604030504040204" pitchFamily="34" charset="-120"/>
                <a:ea typeface="微軟正黑體" panose="020B0604030504040204" pitchFamily="34" charset="-120"/>
              </a:rPr>
              <a:t>+</a:t>
            </a:r>
            <a:r>
              <a:rPr lang="en-US" altLang="zh-TW" sz="3200" b="1" dirty="0" err="1">
                <a:latin typeface="微軟正黑體" panose="020B0604030504040204" pitchFamily="34" charset="-120"/>
                <a:ea typeface="微軟正黑體" panose="020B0604030504040204" pitchFamily="34" charset="-120"/>
              </a:rPr>
              <a:t>Relu</a:t>
            </a:r>
            <a:r>
              <a:rPr lang="en-US" altLang="zh-TW" sz="3200" b="1" dirty="0">
                <a:latin typeface="微軟正黑體" panose="020B0604030504040204" pitchFamily="34" charset="-120"/>
                <a:ea typeface="微軟正黑體" panose="020B0604030504040204" pitchFamily="34" charset="-120"/>
              </a:rPr>
              <a:t> = </a:t>
            </a:r>
            <a:r>
              <a:rPr lang="zh-TW" altLang="en-US" sz="3200" b="1" dirty="0">
                <a:latin typeface="微軟正黑體" panose="020B0604030504040204" pitchFamily="34" charset="-120"/>
                <a:ea typeface="微軟正黑體" panose="020B0604030504040204" pitchFamily="34" charset="-120"/>
              </a:rPr>
              <a:t>特徵擷取器</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產生的</a:t>
            </a:r>
            <a:r>
              <a:rPr lang="en-US" altLang="zh-TW" sz="3200" b="1" dirty="0">
                <a:latin typeface="微軟正黑體" panose="020B0604030504040204" pitchFamily="34" charset="-120"/>
                <a:ea typeface="微軟正黑體" panose="020B0604030504040204" pitchFamily="34" charset="-120"/>
              </a:rPr>
              <a:t>feature map</a:t>
            </a:r>
          </a:p>
          <a:p>
            <a:pPr marL="457200" indent="-45720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Pooling = </a:t>
            </a:r>
            <a:r>
              <a:rPr lang="zh-TW" altLang="en-US" sz="3200" b="1" dirty="0">
                <a:latin typeface="微軟正黑體" panose="020B0604030504040204" pitchFamily="34" charset="-120"/>
                <a:ea typeface="微軟正黑體" panose="020B0604030504040204" pitchFamily="34" charset="-120"/>
              </a:rPr>
              <a:t>降低參數量</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Flatten</a:t>
            </a:r>
          </a:p>
          <a:p>
            <a:pPr marL="457200" indent="-45720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全連接層 </a:t>
            </a:r>
            <a:r>
              <a:rPr lang="en-US" altLang="zh-TW" sz="3200" b="1" dirty="0">
                <a:latin typeface="微軟正黑體" panose="020B0604030504040204" pitchFamily="34" charset="-120"/>
                <a:ea typeface="微軟正黑體" panose="020B0604030504040204" pitchFamily="34" charset="-120"/>
              </a:rPr>
              <a:t>= </a:t>
            </a:r>
            <a:r>
              <a:rPr lang="zh-TW" altLang="en-US" sz="3200" b="1" dirty="0">
                <a:latin typeface="微軟正黑體" panose="020B0604030504040204" pitchFamily="34" charset="-120"/>
                <a:ea typeface="微軟正黑體" panose="020B0604030504040204" pitchFamily="34" charset="-120"/>
              </a:rPr>
              <a:t>分類</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輸出層</a:t>
            </a:r>
          </a:p>
        </p:txBody>
      </p:sp>
      <p:sp>
        <p:nvSpPr>
          <p:cNvPr id="7" name="Google Shape;234;p56">
            <a:extLst>
              <a:ext uri="{FF2B5EF4-FFF2-40B4-BE49-F238E27FC236}">
                <a16:creationId xmlns:a16="http://schemas.microsoft.com/office/drawing/2014/main" id="{46833E83-48C9-E9DA-FF0D-D40E06F67446}"/>
              </a:ext>
            </a:extLst>
          </p:cNvPr>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en-US" altLang="zh-TW" sz="4800" b="1" dirty="0">
                <a:solidFill>
                  <a:srgbClr val="00B0F0"/>
                </a:solidFill>
              </a:rPr>
              <a:t>CNN</a:t>
            </a:r>
            <a:r>
              <a:rPr lang="zh-TW" altLang="en-US" sz="4800" b="1" dirty="0">
                <a:solidFill>
                  <a:srgbClr val="00B0F0"/>
                </a:solidFill>
              </a:rPr>
              <a:t>網路架構</a:t>
            </a:r>
            <a:endParaRPr sz="4800" b="1" dirty="0">
              <a:solidFill>
                <a:srgbClr val="00B0F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圖片 2">
            <a:extLst>
              <a:ext uri="{FF2B5EF4-FFF2-40B4-BE49-F238E27FC236}">
                <a16:creationId xmlns:a16="http://schemas.microsoft.com/office/drawing/2014/main" id="{F59A0E7D-A6F5-BB79-53F5-732C372AA608}"/>
              </a:ext>
            </a:extLst>
          </p:cNvPr>
          <p:cNvPicPr>
            <a:picLocks noChangeAspect="1"/>
          </p:cNvPicPr>
          <p:nvPr/>
        </p:nvPicPr>
        <p:blipFill>
          <a:blip r:embed="rId3"/>
          <a:stretch>
            <a:fillRect/>
          </a:stretch>
        </p:blipFill>
        <p:spPr>
          <a:xfrm>
            <a:off x="228400" y="2286000"/>
            <a:ext cx="8687200" cy="3962400"/>
          </a:xfrm>
          <a:prstGeom prst="rect">
            <a:avLst/>
          </a:prstGeom>
        </p:spPr>
      </p:pic>
      <p:sp>
        <p:nvSpPr>
          <p:cNvPr id="7" name="Google Shape;234;p56">
            <a:extLst>
              <a:ext uri="{FF2B5EF4-FFF2-40B4-BE49-F238E27FC236}">
                <a16:creationId xmlns:a16="http://schemas.microsoft.com/office/drawing/2014/main" id="{46833E83-48C9-E9DA-FF0D-D40E06F67446}"/>
              </a:ext>
            </a:extLst>
          </p:cNvPr>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en-US" sz="4800" b="1" dirty="0">
                <a:solidFill>
                  <a:srgbClr val="00B0F0"/>
                </a:solidFill>
              </a:rPr>
              <a:t>CNN</a:t>
            </a:r>
            <a:r>
              <a:rPr lang="zh-TW" altLang="en-US" sz="4800" b="1" dirty="0">
                <a:solidFill>
                  <a:srgbClr val="00B0F0"/>
                </a:solidFill>
              </a:rPr>
              <a:t>網路架構</a:t>
            </a:r>
            <a:endParaRPr sz="4800" b="1" dirty="0">
              <a:solidFill>
                <a:srgbClr val="00B0F0"/>
              </a:solidFill>
            </a:endParaRPr>
          </a:p>
        </p:txBody>
      </p:sp>
    </p:spTree>
    <p:extLst>
      <p:ext uri="{BB962C8B-B14F-4D97-AF65-F5344CB8AC3E}">
        <p14:creationId xmlns:p14="http://schemas.microsoft.com/office/powerpoint/2010/main" val="20281862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2133600" y="320040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4800" b="1" dirty="0">
                <a:solidFill>
                  <a:srgbClr val="FFFF00"/>
                </a:solidFill>
                <a:latin typeface="微軟正黑體" panose="020B0604030504040204" pitchFamily="34" charset="-120"/>
                <a:ea typeface="微軟正黑體" panose="020B0604030504040204" pitchFamily="34" charset="-120"/>
                <a:sym typeface="Helvetica Neue"/>
              </a:rPr>
              <a:t>輸入影像</a:t>
            </a:r>
            <a:endParaRPr sz="48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59472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761999" y="2057400"/>
            <a:ext cx="7983269" cy="4191000"/>
          </a:xfrm>
          <a:prstGeom prst="rect">
            <a:avLst/>
          </a:prstGeom>
          <a:noFill/>
          <a:ln w="9525">
            <a:noFill/>
            <a:miter lim="800000"/>
            <a:headEnd/>
            <a:tailEnd/>
          </a:ln>
        </p:spPr>
      </p:pic>
      <p:sp>
        <p:nvSpPr>
          <p:cNvPr id="4" name="Google Shape;234;p56">
            <a:extLst>
              <a:ext uri="{FF2B5EF4-FFF2-40B4-BE49-F238E27FC236}">
                <a16:creationId xmlns:a16="http://schemas.microsoft.com/office/drawing/2014/main" id="{187F4E9C-6EB3-ED7C-F81F-63C62B2DA194}"/>
              </a:ext>
            </a:extLst>
          </p:cNvPr>
          <p:cNvSpPr txBox="1">
            <a:spLocks noGrp="1"/>
          </p:cNvSpPr>
          <p:nvPr>
            <p:ph type="title"/>
          </p:nvPr>
        </p:nvSpPr>
        <p:spPr>
          <a:xfrm>
            <a:off x="152400" y="204208"/>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輸入影像</a:t>
            </a:r>
            <a:endParaRPr sz="4800" b="1" dirty="0">
              <a:solidFill>
                <a:srgbClr val="00B0F0"/>
              </a:solidFill>
            </a:endParaRPr>
          </a:p>
        </p:txBody>
      </p:sp>
    </p:spTree>
    <p:extLst>
      <p:ext uri="{BB962C8B-B14F-4D97-AF65-F5344CB8AC3E}">
        <p14:creationId xmlns:p14="http://schemas.microsoft.com/office/powerpoint/2010/main" val="2011620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2133600" y="320040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4800" b="1" dirty="0">
                <a:solidFill>
                  <a:srgbClr val="FFFF00"/>
                </a:solidFill>
                <a:latin typeface="微軟正黑體" panose="020B0604030504040204" pitchFamily="34" charset="-120"/>
                <a:ea typeface="微軟正黑體" panose="020B0604030504040204" pitchFamily="34" charset="-120"/>
                <a:sym typeface="Helvetica Neue"/>
              </a:rPr>
              <a:t>特徵擷取器</a:t>
            </a:r>
            <a:endParaRPr sz="48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7619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24938" y="228600"/>
            <a:ext cx="9160500" cy="1285800"/>
          </a:xfrm>
          <a:prstGeom prst="rect">
            <a:avLst/>
          </a:prstGeom>
          <a:noFill/>
          <a:ln>
            <a:noFill/>
          </a:ln>
        </p:spPr>
        <p:txBody>
          <a:bodyPr spcFirstLastPara="1" wrap="square" lIns="26775" tIns="26775" rIns="26775" bIns="26775" anchor="ctr" anchorCtr="0">
            <a:noAutofit/>
          </a:bodyPr>
          <a:lstStyle/>
          <a:p>
            <a:r>
              <a:rPr lang="zh-TW" altLang="en-US" sz="5400" b="1" dirty="0">
                <a:solidFill>
                  <a:srgbClr val="00B0F0"/>
                </a:solidFill>
              </a:rPr>
              <a:t>例如一個線條過濾器</a:t>
            </a:r>
            <a:endParaRPr sz="5400" b="1" dirty="0">
              <a:solidFill>
                <a:srgbClr val="00B0F0"/>
              </a:solidFill>
            </a:endParaRPr>
          </a:p>
        </p:txBody>
      </p:sp>
      <p:pic>
        <p:nvPicPr>
          <p:cNvPr id="6146" name="Picture 2"/>
          <p:cNvPicPr>
            <a:picLocks noChangeAspect="1" noChangeArrowheads="1"/>
          </p:cNvPicPr>
          <p:nvPr/>
        </p:nvPicPr>
        <p:blipFill>
          <a:blip r:embed="rId3"/>
          <a:srcRect/>
          <a:stretch>
            <a:fillRect/>
          </a:stretch>
        </p:blipFill>
        <p:spPr bwMode="auto">
          <a:xfrm>
            <a:off x="609600" y="2024844"/>
            <a:ext cx="7890787" cy="3461556"/>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24938" y="228600"/>
            <a:ext cx="9160500" cy="1285800"/>
          </a:xfrm>
          <a:prstGeom prst="rect">
            <a:avLst/>
          </a:prstGeom>
          <a:noFill/>
          <a:ln>
            <a:noFill/>
          </a:ln>
        </p:spPr>
        <p:txBody>
          <a:bodyPr spcFirstLastPara="1" wrap="square" lIns="26775" tIns="26775" rIns="26775" bIns="26775" anchor="ctr" anchorCtr="0">
            <a:noAutofit/>
          </a:bodyPr>
          <a:lstStyle/>
          <a:p>
            <a:r>
              <a:rPr lang="zh-TW" altLang="en-US" sz="5400" b="1" dirty="0">
                <a:solidFill>
                  <a:srgbClr val="00B0F0"/>
                </a:solidFill>
              </a:rPr>
              <a:t>偵測圖型是否包括</a:t>
            </a:r>
            <a:endParaRPr sz="5400" b="1" dirty="0">
              <a:solidFill>
                <a:srgbClr val="00B0F0"/>
              </a:solidFill>
            </a:endParaRPr>
          </a:p>
        </p:txBody>
      </p:sp>
      <p:pic>
        <p:nvPicPr>
          <p:cNvPr id="2" name="Picture 2">
            <a:extLst>
              <a:ext uri="{FF2B5EF4-FFF2-40B4-BE49-F238E27FC236}">
                <a16:creationId xmlns:a16="http://schemas.microsoft.com/office/drawing/2014/main" id="{5C5B65AB-8A9F-174E-3E97-60D9DBF6596A}"/>
              </a:ext>
            </a:extLst>
          </p:cNvPr>
          <p:cNvPicPr>
            <a:picLocks noChangeAspect="1" noChangeArrowheads="1"/>
          </p:cNvPicPr>
          <p:nvPr/>
        </p:nvPicPr>
        <p:blipFill>
          <a:blip r:embed="rId3"/>
          <a:srcRect/>
          <a:stretch>
            <a:fillRect/>
          </a:stretch>
        </p:blipFill>
        <p:spPr bwMode="auto">
          <a:xfrm>
            <a:off x="685800" y="2133600"/>
            <a:ext cx="7835640" cy="2743200"/>
          </a:xfrm>
          <a:prstGeom prst="rect">
            <a:avLst/>
          </a:prstGeom>
          <a:noFill/>
          <a:ln w="9525">
            <a:noFill/>
            <a:miter lim="800000"/>
            <a:headEnd/>
            <a:tailEnd/>
          </a:ln>
        </p:spPr>
      </p:pic>
    </p:spTree>
    <p:extLst>
      <p:ext uri="{BB962C8B-B14F-4D97-AF65-F5344CB8AC3E}">
        <p14:creationId xmlns:p14="http://schemas.microsoft.com/office/powerpoint/2010/main" val="2117844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1161613" y="2819400"/>
            <a:ext cx="6820773" cy="2160240"/>
          </a:xfrm>
          <a:prstGeom prst="rect">
            <a:avLst/>
          </a:prstGeom>
          <a:noFill/>
          <a:ln w="9525">
            <a:noFill/>
            <a:miter lim="800000"/>
            <a:headEnd/>
            <a:tailEnd/>
          </a:ln>
        </p:spPr>
      </p:pic>
      <p:pic>
        <p:nvPicPr>
          <p:cNvPr id="8195" name="Picture 3"/>
          <p:cNvPicPr>
            <a:picLocks noChangeAspect="1" noChangeArrowheads="1"/>
          </p:cNvPicPr>
          <p:nvPr/>
        </p:nvPicPr>
        <p:blipFill>
          <a:blip r:embed="rId4"/>
          <a:srcRect/>
          <a:stretch>
            <a:fillRect/>
          </a:stretch>
        </p:blipFill>
        <p:spPr bwMode="auto">
          <a:xfrm>
            <a:off x="838200" y="5708576"/>
            <a:ext cx="7650800" cy="576064"/>
          </a:xfrm>
          <a:prstGeom prst="rect">
            <a:avLst/>
          </a:prstGeom>
          <a:noFill/>
          <a:ln w="9525">
            <a:noFill/>
            <a:miter lim="800000"/>
            <a:headEnd/>
            <a:tailEnd/>
          </a:ln>
        </p:spPr>
      </p:pic>
      <p:sp>
        <p:nvSpPr>
          <p:cNvPr id="4" name="Google Shape;234;p56">
            <a:extLst>
              <a:ext uri="{FF2B5EF4-FFF2-40B4-BE49-F238E27FC236}">
                <a16:creationId xmlns:a16="http://schemas.microsoft.com/office/drawing/2014/main" id="{44813742-82FF-1896-E567-45CDC4D0F8A2}"/>
              </a:ext>
            </a:extLst>
          </p:cNvPr>
          <p:cNvSpPr txBox="1">
            <a:spLocks noGrp="1"/>
          </p:cNvSpPr>
          <p:nvPr>
            <p:ph type="title"/>
          </p:nvPr>
        </p:nvSpPr>
        <p:spPr>
          <a:xfrm>
            <a:off x="-24938" y="228600"/>
            <a:ext cx="9160500" cy="1285800"/>
          </a:xfrm>
          <a:prstGeom prst="rect">
            <a:avLst/>
          </a:prstGeom>
          <a:noFill/>
          <a:ln>
            <a:noFill/>
          </a:ln>
        </p:spPr>
        <p:txBody>
          <a:bodyPr spcFirstLastPara="1" wrap="square" lIns="26775" tIns="26775" rIns="26775" bIns="26775" anchor="ctr" anchorCtr="0">
            <a:noAutofit/>
          </a:bodyPr>
          <a:lstStyle/>
          <a:p>
            <a:r>
              <a:rPr lang="zh-TW" altLang="en-US" sz="5400" b="1" dirty="0">
                <a:solidFill>
                  <a:srgbClr val="00B0F0"/>
                </a:solidFill>
              </a:rPr>
              <a:t>進行符合，發現數字很大</a:t>
            </a:r>
            <a:endParaRPr sz="5400" b="1" dirty="0">
              <a:solidFill>
                <a:srgbClr val="00B0F0"/>
              </a:solidFill>
            </a:endParaRPr>
          </a:p>
        </p:txBody>
      </p:sp>
      <p:sp>
        <p:nvSpPr>
          <p:cNvPr id="5" name="文字方塊 4">
            <a:extLst>
              <a:ext uri="{FF2B5EF4-FFF2-40B4-BE49-F238E27FC236}">
                <a16:creationId xmlns:a16="http://schemas.microsoft.com/office/drawing/2014/main" id="{3B955F64-1B15-4D90-9AE2-9C83418379C6}"/>
              </a:ext>
            </a:extLst>
          </p:cNvPr>
          <p:cNvSpPr txBox="1"/>
          <p:nvPr/>
        </p:nvSpPr>
        <p:spPr>
          <a:xfrm>
            <a:off x="609600"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如果數字很大，表示「看到了」，啟動函數就會啟動</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838200" y="3200400"/>
            <a:ext cx="7739575" cy="3024336"/>
          </a:xfrm>
          <a:prstGeom prst="rect">
            <a:avLst/>
          </a:prstGeom>
          <a:noFill/>
          <a:ln w="9525">
            <a:noFill/>
            <a:miter lim="800000"/>
            <a:headEnd/>
            <a:tailEnd/>
          </a:ln>
        </p:spPr>
      </p:pic>
      <p:sp>
        <p:nvSpPr>
          <p:cNvPr id="4" name="Google Shape;234;p56">
            <a:extLst>
              <a:ext uri="{FF2B5EF4-FFF2-40B4-BE49-F238E27FC236}">
                <a16:creationId xmlns:a16="http://schemas.microsoft.com/office/drawing/2014/main" id="{3912DAB0-7368-425D-791C-CD0F6A02A834}"/>
              </a:ext>
            </a:extLst>
          </p:cNvPr>
          <p:cNvSpPr txBox="1">
            <a:spLocks noGrp="1"/>
          </p:cNvSpPr>
          <p:nvPr>
            <p:ph type="title"/>
          </p:nvPr>
        </p:nvSpPr>
        <p:spPr>
          <a:xfrm>
            <a:off x="0" y="152400"/>
            <a:ext cx="9160500" cy="1285800"/>
          </a:xfrm>
          <a:prstGeom prst="rect">
            <a:avLst/>
          </a:prstGeom>
          <a:noFill/>
          <a:ln>
            <a:noFill/>
          </a:ln>
        </p:spPr>
        <p:txBody>
          <a:bodyPr spcFirstLastPara="1" wrap="square" lIns="26775" tIns="26775" rIns="26775" bIns="26775" anchor="ctr" anchorCtr="0">
            <a:noAutofit/>
          </a:bodyPr>
          <a:lstStyle/>
          <a:p>
            <a:r>
              <a:rPr lang="zh-TW" altLang="en-US" sz="5400" b="1" dirty="0">
                <a:solidFill>
                  <a:srgbClr val="00B0F0"/>
                </a:solidFill>
              </a:rPr>
              <a:t>進行符合，發現數字很小</a:t>
            </a:r>
            <a:endParaRPr sz="5400" b="1" dirty="0">
              <a:solidFill>
                <a:srgbClr val="00B0F0"/>
              </a:solidFill>
            </a:endParaRPr>
          </a:p>
        </p:txBody>
      </p:sp>
      <p:sp>
        <p:nvSpPr>
          <p:cNvPr id="5" name="文字方塊 4">
            <a:extLst>
              <a:ext uri="{FF2B5EF4-FFF2-40B4-BE49-F238E27FC236}">
                <a16:creationId xmlns:a16="http://schemas.microsoft.com/office/drawing/2014/main" id="{FF9C01A2-1523-700E-4E0A-13BCFB075CCC}"/>
              </a:ext>
            </a:extLst>
          </p:cNvPr>
          <p:cNvSpPr txBox="1"/>
          <p:nvPr/>
        </p:nvSpPr>
        <p:spPr>
          <a:xfrm>
            <a:off x="669387" y="1371600"/>
            <a:ext cx="8077200" cy="1077218"/>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如果數字很大，啟動函數就不會啟動，表示「沒看到」，</a:t>
            </a:r>
            <a:endParaRPr lang="zh-TW" altLang="en-US" sz="3200" b="1" dirty="0">
              <a:solidFill>
                <a:srgbClr val="FFFF00"/>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全連接網路</a:t>
            </a:r>
            <a:endParaRPr sz="4800" b="1" dirty="0">
              <a:solidFill>
                <a:srgbClr val="00B0F0"/>
              </a:solidFill>
            </a:endParaRPr>
          </a:p>
        </p:txBody>
      </p:sp>
      <p:pic>
        <p:nvPicPr>
          <p:cNvPr id="1026" name="Picture 2" descr="enter image description here">
            <a:extLst>
              <a:ext uri="{FF2B5EF4-FFF2-40B4-BE49-F238E27FC236}">
                <a16:creationId xmlns:a16="http://schemas.microsoft.com/office/drawing/2014/main" id="{6516ED5E-FA63-E5F2-B7E0-3E97B6887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8001000" cy="463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019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 name="Google Shape;234;p56">
            <a:extLst>
              <a:ext uri="{FF2B5EF4-FFF2-40B4-BE49-F238E27FC236}">
                <a16:creationId xmlns:a16="http://schemas.microsoft.com/office/drawing/2014/main" id="{6F9FDCD2-FFE6-0302-A5A9-A0B57931E3A1}"/>
              </a:ext>
            </a:extLst>
          </p:cNvPr>
          <p:cNvSpPr txBox="1">
            <a:spLocks/>
          </p:cNvSpPr>
          <p:nvPr/>
        </p:nvSpPr>
        <p:spPr>
          <a:xfrm>
            <a:off x="0" y="152400"/>
            <a:ext cx="9160500" cy="1285800"/>
          </a:xfrm>
          <a:prstGeom prst="rect">
            <a:avLst/>
          </a:prstGeom>
          <a:noFill/>
          <a:ln>
            <a:noFill/>
          </a:ln>
        </p:spPr>
        <p:txBody>
          <a:bodyPr spcFirstLastPara="1" wrap="square" lIns="26775" tIns="26775" rIns="26775" bIns="26775" anchor="ctr" anchorCtr="0">
            <a:noAutofit/>
          </a:bodyPr>
          <a:lstStyle>
            <a:lvl1pPr marL="0" marR="0" lvl="0" indent="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baseline="0">
                <a:solidFill>
                  <a:schemeClr val="tx1"/>
                </a:solidFill>
                <a:effectLst>
                  <a:outerShdw blurRad="51000" dist="37000" dir="5400000" algn="tl" rotWithShape="0">
                    <a:srgbClr val="000000">
                      <a:alpha val="25000"/>
                    </a:srgbClr>
                  </a:outerShdw>
                </a:effectLst>
                <a:latin typeface="微軟正黑體" panose="020B0604030504040204" pitchFamily="34" charset="-120"/>
                <a:ea typeface="微軟正黑體" panose="020B0604030504040204" pitchFamily="34" charset="-120"/>
                <a:cs typeface="微軟正黑體" panose="020B0604030504040204" pitchFamily="34" charset="-120"/>
                <a:sym typeface="Gill Sans"/>
              </a:defRPr>
            </a:lvl1pPr>
            <a:lvl2pPr marL="0" marR="0" lvl="1" indent="88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2pPr>
            <a:lvl3pPr marL="0" marR="0" lvl="2" indent="177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3pPr>
            <a:lvl4pPr marL="0" marR="0" lvl="3" indent="2540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4pPr>
            <a:lvl5pPr marL="0" marR="0" lvl="4" indent="342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5pPr>
            <a:lvl6pPr marL="0" marR="0" lvl="5" indent="431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6pPr>
            <a:lvl7pPr marL="0" marR="0" lvl="6" indent="5207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7pPr>
            <a:lvl8pPr marL="0" marR="0" lvl="7" indent="596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8pPr>
            <a:lvl9pPr marL="0" marR="0" lvl="8" indent="685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9pPr>
            <a:extLst/>
          </a:lstStyle>
          <a:p>
            <a:r>
              <a:rPr lang="zh-TW" altLang="en-US" sz="5400" b="1" kern="0" dirty="0">
                <a:solidFill>
                  <a:srgbClr val="00B0F0"/>
                </a:solidFill>
              </a:rPr>
              <a:t>特徵擷取器</a:t>
            </a:r>
          </a:p>
        </p:txBody>
      </p:sp>
      <p:sp>
        <p:nvSpPr>
          <p:cNvPr id="6" name="文字方塊 5">
            <a:extLst>
              <a:ext uri="{FF2B5EF4-FFF2-40B4-BE49-F238E27FC236}">
                <a16:creationId xmlns:a16="http://schemas.microsoft.com/office/drawing/2014/main" id="{B4FD8E77-30F2-75BB-505F-83D1F5723687}"/>
              </a:ext>
            </a:extLst>
          </p:cNvPr>
          <p:cNvSpPr txBox="1"/>
          <p:nvPr/>
        </p:nvSpPr>
        <p:spPr>
          <a:xfrm>
            <a:off x="685800" y="1600200"/>
            <a:ext cx="8077200" cy="1569660"/>
          </a:xfrm>
          <a:prstGeom prst="rect">
            <a:avLst/>
          </a:prstGeom>
          <a:noFill/>
        </p:spPr>
        <p:txBody>
          <a:bodyPr wrap="square" rtlCol="0">
            <a:spAutoFit/>
          </a:bodyPr>
          <a:lstStyle/>
          <a:p>
            <a:pPr marL="514350" indent="-514350">
              <a:buFont typeface="+mj-lt"/>
              <a:buAutoNum type="arabicPeriod"/>
            </a:pPr>
            <a:r>
              <a:rPr lang="zh-TW" altLang="en-US" sz="3200" b="1" dirty="0">
                <a:latin typeface="微軟正黑體" panose="020B0604030504040204" pitchFamily="34" charset="-120"/>
                <a:ea typeface="微軟正黑體" panose="020B0604030504040204" pitchFamily="34" charset="-120"/>
              </a:rPr>
              <a:t>一個</a:t>
            </a:r>
            <a:r>
              <a:rPr lang="en-US" altLang="zh-TW" sz="3200" b="1" dirty="0">
                <a:latin typeface="微軟正黑體" panose="020B0604030504040204" pitchFamily="34" charset="-120"/>
                <a:ea typeface="微軟正黑體" panose="020B0604030504040204" pitchFamily="34" charset="-120"/>
              </a:rPr>
              <a:t>filter</a:t>
            </a:r>
            <a:r>
              <a:rPr lang="zh-TW" altLang="en-US" sz="3200" b="1" dirty="0">
                <a:latin typeface="微軟正黑體" panose="020B0604030504040204" pitchFamily="34" charset="-120"/>
                <a:ea typeface="微軟正黑體" panose="020B0604030504040204" pitchFamily="34" charset="-120"/>
              </a:rPr>
              <a:t>用來檢查特有的圖像</a:t>
            </a:r>
            <a:endParaRPr lang="en-US" altLang="zh-TW" sz="3200" b="1" dirty="0">
              <a:solidFill>
                <a:srgbClr val="FFFF00"/>
              </a:solidFill>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sz="3200" b="1" dirty="0">
                <a:latin typeface="微軟正黑體" panose="020B0604030504040204" pitchFamily="34" charset="-120"/>
                <a:ea typeface="微軟正黑體" panose="020B0604030504040204" pitchFamily="34" charset="-120"/>
              </a:rPr>
              <a:t>一個網路中有上百萬個過濾器</a:t>
            </a:r>
            <a:endParaRPr lang="en-US" altLang="zh-TW" sz="3200" b="1" dirty="0">
              <a:latin typeface="微軟正黑體" panose="020B0604030504040204" pitchFamily="34" charset="-120"/>
              <a:ea typeface="微軟正黑體" panose="020B0604030504040204" pitchFamily="34" charset="-120"/>
            </a:endParaRPr>
          </a:p>
          <a:p>
            <a:endParaRPr lang="en-US" altLang="zh-TW" sz="3200" b="1" dirty="0">
              <a:latin typeface="微軟正黑體" panose="020B0604030504040204" pitchFamily="34" charset="-120"/>
              <a:ea typeface="微軟正黑體" panose="020B0604030504040204" pitchFamily="34" charset="-120"/>
            </a:endParaRPr>
          </a:p>
        </p:txBody>
      </p:sp>
      <p:pic>
        <p:nvPicPr>
          <p:cNvPr id="7" name="Picture 2">
            <a:extLst>
              <a:ext uri="{FF2B5EF4-FFF2-40B4-BE49-F238E27FC236}">
                <a16:creationId xmlns:a16="http://schemas.microsoft.com/office/drawing/2014/main" id="{72521936-203F-353B-225A-DB11557CA6FC}"/>
              </a:ext>
            </a:extLst>
          </p:cNvPr>
          <p:cNvPicPr>
            <a:picLocks noChangeAspect="1" noChangeArrowheads="1"/>
          </p:cNvPicPr>
          <p:nvPr/>
        </p:nvPicPr>
        <p:blipFill>
          <a:blip r:embed="rId3"/>
          <a:srcRect/>
          <a:stretch>
            <a:fillRect/>
          </a:stretch>
        </p:blipFill>
        <p:spPr bwMode="auto">
          <a:xfrm>
            <a:off x="2735796" y="2895600"/>
            <a:ext cx="3672408" cy="3698982"/>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4" name="文字方塊 3"/>
          <p:cNvSpPr txBox="1"/>
          <p:nvPr/>
        </p:nvSpPr>
        <p:spPr>
          <a:xfrm>
            <a:off x="763826" y="1828800"/>
            <a:ext cx="7632848" cy="4031873"/>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越前面的層擷取越基本的特徵，如邊、線、點</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然後越中間的層次將特徵組合，如形狀、圓、邊、花紋</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更後面的層次將更抽象的特徵抽取出來，如嘴、眼、耳</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最後就將這些特徵組合起來變成要辨識的物件</a:t>
            </a:r>
          </a:p>
        </p:txBody>
      </p:sp>
      <p:sp>
        <p:nvSpPr>
          <p:cNvPr id="5" name="Google Shape;234;p56">
            <a:extLst>
              <a:ext uri="{FF2B5EF4-FFF2-40B4-BE49-F238E27FC236}">
                <a16:creationId xmlns:a16="http://schemas.microsoft.com/office/drawing/2014/main" id="{BAF6EF21-A675-BA09-295E-A0F2E29FB272}"/>
              </a:ext>
            </a:extLst>
          </p:cNvPr>
          <p:cNvSpPr txBox="1">
            <a:spLocks/>
          </p:cNvSpPr>
          <p:nvPr/>
        </p:nvSpPr>
        <p:spPr>
          <a:xfrm>
            <a:off x="0" y="152400"/>
            <a:ext cx="9160500" cy="1285800"/>
          </a:xfrm>
          <a:prstGeom prst="rect">
            <a:avLst/>
          </a:prstGeom>
          <a:noFill/>
          <a:ln>
            <a:noFill/>
          </a:ln>
        </p:spPr>
        <p:txBody>
          <a:bodyPr spcFirstLastPara="1" wrap="square" lIns="26775" tIns="26775" rIns="26775" bIns="26775" anchor="ctr" anchorCtr="0">
            <a:noAutofit/>
          </a:bodyPr>
          <a:lstStyle>
            <a:lvl1pPr marL="0" marR="0" lvl="0" indent="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baseline="0">
                <a:solidFill>
                  <a:schemeClr val="tx1"/>
                </a:solidFill>
                <a:effectLst>
                  <a:outerShdw blurRad="51000" dist="37000" dir="5400000" algn="tl" rotWithShape="0">
                    <a:srgbClr val="000000">
                      <a:alpha val="25000"/>
                    </a:srgbClr>
                  </a:outerShdw>
                </a:effectLst>
                <a:latin typeface="微軟正黑體" panose="020B0604030504040204" pitchFamily="34" charset="-120"/>
                <a:ea typeface="微軟正黑體" panose="020B0604030504040204" pitchFamily="34" charset="-120"/>
                <a:cs typeface="微軟正黑體" panose="020B0604030504040204" pitchFamily="34" charset="-120"/>
                <a:sym typeface="Gill Sans"/>
              </a:defRPr>
            </a:lvl1pPr>
            <a:lvl2pPr marL="0" marR="0" lvl="1" indent="88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2pPr>
            <a:lvl3pPr marL="0" marR="0" lvl="2" indent="177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3pPr>
            <a:lvl4pPr marL="0" marR="0" lvl="3" indent="2540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4pPr>
            <a:lvl5pPr marL="0" marR="0" lvl="4" indent="342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5pPr>
            <a:lvl6pPr marL="0" marR="0" lvl="5" indent="431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6pPr>
            <a:lvl7pPr marL="0" marR="0" lvl="6" indent="5207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7pPr>
            <a:lvl8pPr marL="0" marR="0" lvl="7" indent="5969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8pPr>
            <a:lvl9pPr marL="0" marR="0" lvl="8" indent="685800" algn="ctr" rtl="0" eaLnBrk="1" latinLnBrk="0" hangingPunct="1">
              <a:lnSpc>
                <a:spcPct val="100000"/>
              </a:lnSpc>
              <a:spcBef>
                <a:spcPts val="0"/>
              </a:spcBef>
              <a:spcAft>
                <a:spcPts val="0"/>
              </a:spcAft>
              <a:buClr>
                <a:srgbClr val="000000"/>
              </a:buClr>
              <a:buSzPts val="500"/>
              <a:buFont typeface="Gill Sans"/>
              <a:buNone/>
              <a:defRPr kumimoji="0" sz="3400" b="0" i="0" u="none" strike="noStrike" cap="none">
                <a:solidFill>
                  <a:srgbClr val="000000"/>
                </a:solidFill>
                <a:latin typeface="Gill Sans"/>
                <a:ea typeface="Gill Sans"/>
                <a:cs typeface="Gill Sans"/>
                <a:sym typeface="Gill Sans"/>
              </a:defRPr>
            </a:lvl9pPr>
            <a:extLst/>
          </a:lstStyle>
          <a:p>
            <a:r>
              <a:rPr lang="zh-TW" altLang="en-US" sz="5400" b="1" kern="0" dirty="0">
                <a:solidFill>
                  <a:srgbClr val="00B0F0"/>
                </a:solidFill>
              </a:rPr>
              <a:t>特徵擷取器</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First layers’ neurons for basic features(conv1)</a:t>
            </a:r>
            <a:endParaRPr dirty="0"/>
          </a:p>
        </p:txBody>
      </p:sp>
      <p:pic>
        <p:nvPicPr>
          <p:cNvPr id="11266" name="Picture 2"/>
          <p:cNvPicPr>
            <a:picLocks noChangeAspect="1" noChangeArrowheads="1"/>
          </p:cNvPicPr>
          <p:nvPr/>
        </p:nvPicPr>
        <p:blipFill>
          <a:blip r:embed="rId3"/>
          <a:srcRect/>
          <a:stretch>
            <a:fillRect/>
          </a:stretch>
        </p:blipFill>
        <p:spPr bwMode="auto">
          <a:xfrm>
            <a:off x="1619672" y="1772816"/>
            <a:ext cx="5904656" cy="4151332"/>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First layers’ neurons for basic features(conv1)</a:t>
            </a:r>
            <a:endParaRPr dirty="0"/>
          </a:p>
        </p:txBody>
      </p:sp>
      <p:pic>
        <p:nvPicPr>
          <p:cNvPr id="12290" name="Picture 2"/>
          <p:cNvPicPr>
            <a:picLocks noChangeAspect="1" noChangeArrowheads="1"/>
          </p:cNvPicPr>
          <p:nvPr/>
        </p:nvPicPr>
        <p:blipFill>
          <a:blip r:embed="rId3"/>
          <a:srcRect/>
          <a:stretch>
            <a:fillRect/>
          </a:stretch>
        </p:blipFill>
        <p:spPr bwMode="auto">
          <a:xfrm>
            <a:off x="1187625" y="1628800"/>
            <a:ext cx="7000875" cy="42291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The neuron is for edges</a:t>
            </a:r>
            <a:endParaRPr dirty="0"/>
          </a:p>
        </p:txBody>
      </p:sp>
      <p:pic>
        <p:nvPicPr>
          <p:cNvPr id="13314" name="Picture 2"/>
          <p:cNvPicPr>
            <a:picLocks noChangeAspect="1" noChangeArrowheads="1"/>
          </p:cNvPicPr>
          <p:nvPr/>
        </p:nvPicPr>
        <p:blipFill>
          <a:blip r:embed="rId3"/>
          <a:srcRect/>
          <a:stretch>
            <a:fillRect/>
          </a:stretch>
        </p:blipFill>
        <p:spPr bwMode="auto">
          <a:xfrm>
            <a:off x="1187625" y="1516064"/>
            <a:ext cx="6818313" cy="4484687"/>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Every neuron is looking for something</a:t>
            </a:r>
            <a:endParaRPr dirty="0"/>
          </a:p>
        </p:txBody>
      </p:sp>
      <p:pic>
        <p:nvPicPr>
          <p:cNvPr id="14338" name="Picture 2"/>
          <p:cNvPicPr>
            <a:picLocks noChangeAspect="1" noChangeArrowheads="1"/>
          </p:cNvPicPr>
          <p:nvPr/>
        </p:nvPicPr>
        <p:blipFill>
          <a:blip r:embed="rId3"/>
          <a:srcRect/>
          <a:stretch>
            <a:fillRect/>
          </a:stretch>
        </p:blipFill>
        <p:spPr bwMode="auto">
          <a:xfrm>
            <a:off x="1619672" y="1628800"/>
            <a:ext cx="5904656" cy="4191854"/>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Pooling layer</a:t>
            </a:r>
            <a:endParaRPr dirty="0"/>
          </a:p>
        </p:txBody>
      </p:sp>
      <p:pic>
        <p:nvPicPr>
          <p:cNvPr id="15362" name="Picture 2"/>
          <p:cNvPicPr>
            <a:picLocks noChangeAspect="1" noChangeArrowheads="1"/>
          </p:cNvPicPr>
          <p:nvPr/>
        </p:nvPicPr>
        <p:blipFill>
          <a:blip r:embed="rId3"/>
          <a:srcRect/>
          <a:stretch>
            <a:fillRect/>
          </a:stretch>
        </p:blipFill>
        <p:spPr bwMode="auto">
          <a:xfrm>
            <a:off x="1115617" y="1556792"/>
            <a:ext cx="6964363" cy="413385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Normalise layer</a:t>
            </a:r>
            <a:endParaRPr dirty="0"/>
          </a:p>
        </p:txBody>
      </p:sp>
      <p:pic>
        <p:nvPicPr>
          <p:cNvPr id="16386" name="Picture 2"/>
          <p:cNvPicPr>
            <a:picLocks noChangeAspect="1" noChangeArrowheads="1"/>
          </p:cNvPicPr>
          <p:nvPr/>
        </p:nvPicPr>
        <p:blipFill>
          <a:blip r:embed="rId3"/>
          <a:srcRect/>
          <a:stretch>
            <a:fillRect/>
          </a:stretch>
        </p:blipFill>
        <p:spPr bwMode="auto">
          <a:xfrm>
            <a:off x="899593" y="1556793"/>
            <a:ext cx="7154863" cy="4308475"/>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Con3 layer</a:t>
            </a:r>
            <a:endParaRPr dirty="0"/>
          </a:p>
        </p:txBody>
      </p:sp>
      <p:pic>
        <p:nvPicPr>
          <p:cNvPr id="17410" name="Picture 2"/>
          <p:cNvPicPr>
            <a:picLocks noChangeAspect="1" noChangeArrowheads="1"/>
          </p:cNvPicPr>
          <p:nvPr/>
        </p:nvPicPr>
        <p:blipFill>
          <a:blip r:embed="rId3"/>
          <a:srcRect/>
          <a:stretch>
            <a:fillRect/>
          </a:stretch>
        </p:blipFill>
        <p:spPr bwMode="auto">
          <a:xfrm>
            <a:off x="1403648" y="1628800"/>
            <a:ext cx="6526808" cy="403912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Neuron in con5 layer is for faces</a:t>
            </a:r>
            <a:endParaRPr dirty="0"/>
          </a:p>
        </p:txBody>
      </p:sp>
      <p:pic>
        <p:nvPicPr>
          <p:cNvPr id="18434" name="Picture 2"/>
          <p:cNvPicPr>
            <a:picLocks noChangeAspect="1" noChangeArrowheads="1"/>
          </p:cNvPicPr>
          <p:nvPr/>
        </p:nvPicPr>
        <p:blipFill>
          <a:blip r:embed="rId3"/>
          <a:srcRect/>
          <a:stretch>
            <a:fillRect/>
          </a:stretch>
        </p:blipFill>
        <p:spPr bwMode="auto">
          <a:xfrm>
            <a:off x="1115617" y="1524000"/>
            <a:ext cx="6992937" cy="447675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全連接網路的缺點</a:t>
            </a:r>
            <a:endParaRPr sz="4800" b="1" dirty="0">
              <a:solidFill>
                <a:srgbClr val="00B0F0"/>
              </a:solidFill>
            </a:endParaRPr>
          </a:p>
        </p:txBody>
      </p:sp>
      <p:sp>
        <p:nvSpPr>
          <p:cNvPr id="4" name="文字方塊 3"/>
          <p:cNvSpPr txBox="1"/>
          <p:nvPr/>
        </p:nvSpPr>
        <p:spPr>
          <a:xfrm>
            <a:off x="835834" y="1752600"/>
            <a:ext cx="7488832" cy="3539430"/>
          </a:xfrm>
          <a:prstGeom prst="rect">
            <a:avLst/>
          </a:prstGeom>
          <a:noFill/>
        </p:spPr>
        <p:txBody>
          <a:bodyPr wrap="square" rtlCol="0">
            <a:spAutoFit/>
          </a:bodyPr>
          <a:lstStyle/>
          <a:p>
            <a:pPr marL="457200" indent="-457200" algn="just">
              <a:buFont typeface="+mj-lt"/>
              <a:buAutoNum type="arabicPeriod"/>
            </a:pPr>
            <a:r>
              <a:rPr lang="zh-TW" altLang="en-US" sz="3200" b="1" dirty="0">
                <a:latin typeface="微軟正黑體" panose="020B0604030504040204" pitchFamily="34" charset="-120"/>
                <a:ea typeface="微軟正黑體" panose="020B0604030504040204" pitchFamily="34" charset="-120"/>
              </a:rPr>
              <a:t>將多維陣列拉成一條線</a:t>
            </a:r>
            <a:endParaRPr lang="en-US" altLang="zh-TW" sz="3200" b="1" dirty="0">
              <a:latin typeface="微軟正黑體" panose="020B0604030504040204" pitchFamily="34" charset="-120"/>
              <a:ea typeface="微軟正黑體" panose="020B0604030504040204" pitchFamily="34" charset="-120"/>
            </a:endParaRPr>
          </a:p>
          <a:p>
            <a:pPr marL="457200" indent="-457200" algn="just">
              <a:buFont typeface="+mj-lt"/>
              <a:buAutoNum type="arabicPeriod"/>
            </a:pPr>
            <a:r>
              <a:rPr lang="zh-TW" altLang="en-US" sz="3200" b="1" dirty="0">
                <a:latin typeface="微軟正黑體" panose="020B0604030504040204" pitchFamily="34" charset="-120"/>
                <a:ea typeface="微軟正黑體" panose="020B0604030504040204" pitchFamily="34" charset="-120"/>
              </a:rPr>
              <a:t>喪失許多空間特性，近鄰間的關係無法呈現，對</a:t>
            </a:r>
            <a:r>
              <a:rPr lang="zh-TW" altLang="en-US" sz="3200" b="1" dirty="0">
                <a:solidFill>
                  <a:srgbClr val="FFFF00"/>
                </a:solidFill>
                <a:latin typeface="微軟正黑體" panose="020B0604030504040204" pitchFamily="34" charset="-120"/>
                <a:ea typeface="微軟正黑體" panose="020B0604030504040204" pitchFamily="34" charset="-120"/>
              </a:rPr>
              <a:t>多維張量</a:t>
            </a:r>
            <a:r>
              <a:rPr lang="en-US" altLang="zh-TW" sz="3200" b="1" dirty="0">
                <a:solidFill>
                  <a:srgbClr val="FFFF00"/>
                </a:solidFill>
                <a:latin typeface="微軟正黑體" panose="020B0604030504040204" pitchFamily="34" charset="-120"/>
                <a:ea typeface="微軟正黑體" panose="020B0604030504040204" pitchFamily="34" charset="-120"/>
              </a:rPr>
              <a:t>(</a:t>
            </a:r>
            <a:r>
              <a:rPr lang="zh-TW" altLang="en-US" sz="3200" b="1" dirty="0">
                <a:solidFill>
                  <a:srgbClr val="FFFF00"/>
                </a:solidFill>
                <a:latin typeface="微軟正黑體" panose="020B0604030504040204" pitchFamily="34" charset="-120"/>
                <a:ea typeface="微軟正黑體" panose="020B0604030504040204" pitchFamily="34" charset="-120"/>
              </a:rPr>
              <a:t>影像</a:t>
            </a:r>
            <a:r>
              <a:rPr lang="en-US" altLang="zh-TW" sz="3200" b="1" dirty="0">
                <a:solidFill>
                  <a:srgbClr val="FFFF00"/>
                </a:solidFill>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不利</a:t>
            </a:r>
            <a:endParaRPr lang="en-US" altLang="zh-TW" sz="3200" b="1" dirty="0">
              <a:latin typeface="微軟正黑體" panose="020B0604030504040204" pitchFamily="34" charset="-120"/>
              <a:ea typeface="微軟正黑體" panose="020B0604030504040204" pitchFamily="34" charset="-120"/>
            </a:endParaRPr>
          </a:p>
          <a:p>
            <a:pPr marL="457200" indent="-457200" algn="just">
              <a:buFont typeface="+mj-lt"/>
              <a:buAutoNum type="arabicPeriod"/>
            </a:pPr>
            <a:r>
              <a:rPr lang="zh-TW" altLang="en-US" sz="3200" b="1" dirty="0">
                <a:latin typeface="微軟正黑體" panose="020B0604030504040204" pitchFamily="34" charset="-120"/>
                <a:ea typeface="微軟正黑體" panose="020B0604030504040204" pitchFamily="34" charset="-120"/>
              </a:rPr>
              <a:t>參數量太大，一張</a:t>
            </a:r>
            <a:r>
              <a:rPr lang="en-US" altLang="zh-TW" sz="3200" b="1" dirty="0">
                <a:latin typeface="微軟正黑體" panose="020B0604030504040204" pitchFamily="34" charset="-120"/>
                <a:ea typeface="微軟正黑體" panose="020B0604030504040204" pitchFamily="34" charset="-120"/>
              </a:rPr>
              <a:t>1024x768</a:t>
            </a:r>
            <a:r>
              <a:rPr lang="zh-TW" altLang="en-US" sz="3200" b="1" dirty="0">
                <a:latin typeface="微軟正黑體" panose="020B0604030504040204" pitchFamily="34" charset="-120"/>
                <a:ea typeface="微軟正黑體" panose="020B0604030504040204" pitchFamily="34" charset="-120"/>
              </a:rPr>
              <a:t>的彩色圖片，通過一個</a:t>
            </a:r>
            <a:r>
              <a:rPr lang="en-US" altLang="zh-TW" sz="3200" b="1" dirty="0">
                <a:latin typeface="微軟正黑體" panose="020B0604030504040204" pitchFamily="34" charset="-120"/>
                <a:ea typeface="微軟正黑體" panose="020B0604030504040204" pitchFamily="34" charset="-120"/>
              </a:rPr>
              <a:t>1000</a:t>
            </a:r>
            <a:r>
              <a:rPr lang="zh-TW" altLang="en-US" sz="3200" b="1" dirty="0">
                <a:latin typeface="微軟正黑體" panose="020B0604030504040204" pitchFamily="34" charset="-120"/>
                <a:ea typeface="微軟正黑體" panose="020B0604030504040204" pitchFamily="34" charset="-120"/>
              </a:rPr>
              <a:t>個神經元的層，就會有</a:t>
            </a:r>
            <a:r>
              <a:rPr lang="en-US" altLang="zh-TW" sz="3200" b="1" dirty="0">
                <a:latin typeface="微軟正黑體" panose="020B0604030504040204" pitchFamily="34" charset="-120"/>
                <a:ea typeface="微軟正黑體" panose="020B0604030504040204" pitchFamily="34" charset="-120"/>
              </a:rPr>
              <a:t>24</a:t>
            </a:r>
            <a:r>
              <a:rPr lang="zh-TW" altLang="en-US" sz="3200" b="1" dirty="0">
                <a:latin typeface="微軟正黑體" panose="020B0604030504040204" pitchFamily="34" charset="-120"/>
                <a:ea typeface="微軟正黑體" panose="020B0604030504040204" pitchFamily="34" charset="-120"/>
              </a:rPr>
              <a:t>億個參數產生，何況多層，會有過擬合的風險</a:t>
            </a:r>
          </a:p>
        </p:txBody>
      </p:sp>
      <p:pic>
        <p:nvPicPr>
          <p:cNvPr id="3" name="圖片 2">
            <a:extLst>
              <a:ext uri="{FF2B5EF4-FFF2-40B4-BE49-F238E27FC236}">
                <a16:creationId xmlns:a16="http://schemas.microsoft.com/office/drawing/2014/main" id="{F715D149-59D9-8D8D-038D-CA8C60D8CACB}"/>
              </a:ext>
            </a:extLst>
          </p:cNvPr>
          <p:cNvPicPr>
            <a:picLocks noChangeAspect="1"/>
          </p:cNvPicPr>
          <p:nvPr/>
        </p:nvPicPr>
        <p:blipFill>
          <a:blip r:embed="rId3"/>
          <a:stretch>
            <a:fillRect/>
          </a:stretch>
        </p:blipFill>
        <p:spPr>
          <a:xfrm>
            <a:off x="860057" y="5264780"/>
            <a:ext cx="2636748" cy="1143099"/>
          </a:xfrm>
          <a:prstGeom prst="rect">
            <a:avLst/>
          </a:prstGeom>
        </p:spPr>
      </p:pic>
      <p:pic>
        <p:nvPicPr>
          <p:cNvPr id="6" name="圖片 5">
            <a:extLst>
              <a:ext uri="{FF2B5EF4-FFF2-40B4-BE49-F238E27FC236}">
                <a16:creationId xmlns:a16="http://schemas.microsoft.com/office/drawing/2014/main" id="{4B2E2730-1A88-1136-345D-26DCB06B3A21}"/>
              </a:ext>
            </a:extLst>
          </p:cNvPr>
          <p:cNvPicPr>
            <a:picLocks noChangeAspect="1"/>
          </p:cNvPicPr>
          <p:nvPr/>
        </p:nvPicPr>
        <p:blipFill>
          <a:blip r:embed="rId4"/>
          <a:stretch>
            <a:fillRect/>
          </a:stretch>
        </p:blipFill>
        <p:spPr>
          <a:xfrm>
            <a:off x="3581400" y="5264780"/>
            <a:ext cx="5266726" cy="1066800"/>
          </a:xfrm>
          <a:prstGeom prst="rect">
            <a:avLst/>
          </a:prstGeom>
        </p:spPr>
      </p:pic>
    </p:spTree>
    <p:extLst>
      <p:ext uri="{BB962C8B-B14F-4D97-AF65-F5344CB8AC3E}">
        <p14:creationId xmlns:p14="http://schemas.microsoft.com/office/powerpoint/2010/main" val="39531825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Neuron in con5 layer is for faces</a:t>
            </a:r>
            <a:endParaRPr dirty="0"/>
          </a:p>
        </p:txBody>
      </p:sp>
      <p:pic>
        <p:nvPicPr>
          <p:cNvPr id="19458" name="Picture 2"/>
          <p:cNvPicPr>
            <a:picLocks noChangeAspect="1" noChangeArrowheads="1"/>
          </p:cNvPicPr>
          <p:nvPr/>
        </p:nvPicPr>
        <p:blipFill>
          <a:blip r:embed="rId3"/>
          <a:srcRect/>
          <a:stretch>
            <a:fillRect/>
          </a:stretch>
        </p:blipFill>
        <p:spPr bwMode="auto">
          <a:xfrm>
            <a:off x="1187625" y="1501776"/>
            <a:ext cx="6846887" cy="4498975"/>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Neuron in con5 layer is for faces</a:t>
            </a:r>
            <a:endParaRPr dirty="0"/>
          </a:p>
        </p:txBody>
      </p:sp>
      <p:pic>
        <p:nvPicPr>
          <p:cNvPr id="20482" name="Picture 2"/>
          <p:cNvPicPr>
            <a:picLocks noChangeAspect="1" noChangeArrowheads="1"/>
          </p:cNvPicPr>
          <p:nvPr/>
        </p:nvPicPr>
        <p:blipFill>
          <a:blip r:embed="rId3"/>
          <a:srcRect/>
          <a:stretch>
            <a:fillRect/>
          </a:stretch>
        </p:blipFill>
        <p:spPr bwMode="auto">
          <a:xfrm>
            <a:off x="1115617" y="1484784"/>
            <a:ext cx="6869113" cy="4515966"/>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857250"/>
            <a:ext cx="9160500" cy="771550"/>
          </a:xfrm>
          <a:prstGeom prst="rect">
            <a:avLst/>
          </a:prstGeom>
          <a:noFill/>
          <a:ln>
            <a:noFill/>
          </a:ln>
        </p:spPr>
        <p:txBody>
          <a:bodyPr spcFirstLastPara="1" wrap="square" lIns="26775" tIns="26775" rIns="26775" bIns="26775" anchor="ctr" anchorCtr="0">
            <a:noAutofit/>
          </a:bodyPr>
          <a:lstStyle/>
          <a:p>
            <a:r>
              <a:rPr lang="en" dirty="0"/>
              <a:t>Neuron in con5 layer is for printed texts</a:t>
            </a:r>
            <a:endParaRPr dirty="0"/>
          </a:p>
        </p:txBody>
      </p:sp>
      <p:pic>
        <p:nvPicPr>
          <p:cNvPr id="21506" name="Picture 2"/>
          <p:cNvPicPr>
            <a:picLocks noChangeAspect="1" noChangeArrowheads="1"/>
          </p:cNvPicPr>
          <p:nvPr/>
        </p:nvPicPr>
        <p:blipFill>
          <a:blip r:embed="rId3"/>
          <a:srcRect/>
          <a:stretch>
            <a:fillRect/>
          </a:stretch>
        </p:blipFill>
        <p:spPr bwMode="auto">
          <a:xfrm>
            <a:off x="1115617" y="1538288"/>
            <a:ext cx="6854825" cy="4462463"/>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joshhu\Desktop\giphy.gif"/>
          <p:cNvPicPr>
            <a:picLocks noChangeAspect="1" noChangeArrowheads="1" noCrop="1"/>
          </p:cNvPicPr>
          <p:nvPr/>
        </p:nvPicPr>
        <p:blipFill>
          <a:blip r:embed="rId2"/>
          <a:srcRect/>
          <a:stretch>
            <a:fillRect/>
          </a:stretch>
        </p:blipFill>
        <p:spPr bwMode="auto">
          <a:xfrm>
            <a:off x="1331640" y="1124744"/>
            <a:ext cx="6768752" cy="3835626"/>
          </a:xfrm>
          <a:prstGeom prst="rect">
            <a:avLst/>
          </a:prstGeom>
          <a:noFill/>
        </p:spPr>
      </p:pic>
      <p:sp>
        <p:nvSpPr>
          <p:cNvPr id="6" name="矩形 5"/>
          <p:cNvSpPr/>
          <p:nvPr/>
        </p:nvSpPr>
        <p:spPr>
          <a:xfrm>
            <a:off x="971600" y="5301208"/>
            <a:ext cx="6624736" cy="707886"/>
          </a:xfrm>
          <a:prstGeom prst="rect">
            <a:avLst/>
          </a:prstGeom>
        </p:spPr>
        <p:txBody>
          <a:bodyPr wrap="square">
            <a:spAutoFit/>
          </a:bodyPr>
          <a:lstStyle/>
          <a:p>
            <a:r>
              <a:rPr lang="en-US" altLang="zh-TW" sz="2000" dirty="0"/>
              <a:t>Convolution operation captures the local dependencies in the original image</a:t>
            </a:r>
            <a:endParaRPr lang="zh-TW" altLang="en-US" sz="2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58"/>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a:t>Convolution in Action</a:t>
            </a:r>
            <a:endParaRPr/>
          </a:p>
        </p:txBody>
      </p:sp>
      <p:pic>
        <p:nvPicPr>
          <p:cNvPr id="248" name="Google Shape;248;p58"/>
          <p:cNvPicPr preferRelativeResize="0"/>
          <p:nvPr/>
        </p:nvPicPr>
        <p:blipFill>
          <a:blip r:embed="rId3">
            <a:alphaModFix/>
          </a:blip>
          <a:stretch>
            <a:fillRect/>
          </a:stretch>
        </p:blipFill>
        <p:spPr>
          <a:xfrm>
            <a:off x="2743200" y="2133600"/>
            <a:ext cx="3886200" cy="4343400"/>
          </a:xfrm>
          <a:prstGeom prst="rect">
            <a:avLst/>
          </a:prstGeom>
          <a:noFill/>
          <a:ln w="9525" cap="flat" cmpd="sng">
            <a:solidFill>
              <a:srgbClr val="4A86E8"/>
            </a:solidFill>
            <a:prstDash val="solid"/>
            <a:round/>
            <a:headEnd type="none" w="sm" len="sm"/>
            <a:tailEnd type="none" w="sm" len="sm"/>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907704" y="3068960"/>
            <a:ext cx="52623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en" sz="5400" b="1" dirty="0">
                <a:solidFill>
                  <a:srgbClr val="FFFF00"/>
                </a:solidFill>
                <a:latin typeface="微軟正黑體" panose="020B0604030504040204" pitchFamily="34" charset="-120"/>
                <a:ea typeface="微軟正黑體" panose="020B0604030504040204" pitchFamily="34" charset="-120"/>
                <a:sym typeface="Helvetica Neue"/>
              </a:rPr>
              <a:t>Relu Layers</a:t>
            </a:r>
            <a:endParaRPr sz="5400" b="1" dirty="0">
              <a:solidFill>
                <a:srgbClr val="FFFF00"/>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8188" y="991195"/>
            <a:ext cx="9160500" cy="1285800"/>
          </a:xfrm>
          <a:prstGeom prst="rect">
            <a:avLst/>
          </a:prstGeom>
          <a:noFill/>
          <a:ln>
            <a:noFill/>
          </a:ln>
        </p:spPr>
        <p:txBody>
          <a:bodyPr spcFirstLastPara="1" wrap="square" lIns="26775" tIns="26775" rIns="26775" bIns="26775" anchor="ctr" anchorCtr="0">
            <a:noAutofit/>
          </a:bodyPr>
          <a:lstStyle/>
          <a:p>
            <a:r>
              <a:rPr lang="en" dirty="0"/>
              <a:t>Relu Layers</a:t>
            </a:r>
            <a:endParaRPr dirty="0"/>
          </a:p>
        </p:txBody>
      </p:sp>
      <p:sp>
        <p:nvSpPr>
          <p:cNvPr id="4" name="文字方塊 3"/>
          <p:cNvSpPr txBox="1"/>
          <p:nvPr/>
        </p:nvSpPr>
        <p:spPr>
          <a:xfrm>
            <a:off x="1115616" y="2852936"/>
            <a:ext cx="7488832" cy="2308324"/>
          </a:xfrm>
          <a:prstGeom prst="rect">
            <a:avLst/>
          </a:prstGeom>
          <a:noFill/>
        </p:spPr>
        <p:txBody>
          <a:bodyPr wrap="square" rtlCol="0">
            <a:spAutoFit/>
          </a:bodyPr>
          <a:lstStyle/>
          <a:p>
            <a:pPr marL="457200" indent="-457200">
              <a:buFont typeface="+mj-lt"/>
              <a:buAutoNum type="arabicPeriod"/>
            </a:pPr>
            <a:r>
              <a:rPr lang="en-US" altLang="zh-TW" sz="2400" dirty="0"/>
              <a:t>Added after every convolutional layer.</a:t>
            </a:r>
          </a:p>
          <a:p>
            <a:pPr marL="457200" indent="-457200">
              <a:buFont typeface="+mj-lt"/>
              <a:buAutoNum type="arabicPeriod"/>
            </a:pPr>
            <a:r>
              <a:rPr lang="en-US" altLang="zh-TW" sz="2400" dirty="0"/>
              <a:t>As non-linear layer(activation layer)</a:t>
            </a:r>
          </a:p>
          <a:p>
            <a:pPr marL="457200" indent="-457200">
              <a:buFont typeface="+mj-lt"/>
              <a:buAutoNum type="arabicPeriod"/>
            </a:pPr>
            <a:r>
              <a:rPr lang="en-US" altLang="zh-TW" sz="2400" dirty="0"/>
              <a:t>Since all conv layers are doing linear computing.</a:t>
            </a:r>
          </a:p>
          <a:p>
            <a:pPr marL="457200" indent="-457200">
              <a:buFont typeface="+mj-lt"/>
              <a:buAutoNum type="arabicPeriod"/>
            </a:pPr>
            <a:r>
              <a:rPr lang="en-US" altLang="zh-TW" sz="2400" dirty="0"/>
              <a:t>Used to use tanh and sigmoid.</a:t>
            </a:r>
          </a:p>
          <a:p>
            <a:pPr marL="457200" indent="-457200">
              <a:buFont typeface="+mj-lt"/>
              <a:buAutoNum type="arabicPeriod"/>
            </a:pPr>
            <a:r>
              <a:rPr lang="en-US" altLang="zh-TW" sz="2400" dirty="0" err="1"/>
              <a:t>Relu</a:t>
            </a:r>
            <a:r>
              <a:rPr lang="en-US" altLang="zh-TW" sz="2400" dirty="0"/>
              <a:t> is faster.</a:t>
            </a:r>
          </a:p>
          <a:p>
            <a:pPr marL="457200" indent="-457200">
              <a:buFont typeface="+mj-lt"/>
              <a:buAutoNum type="arabicPeriod"/>
            </a:pPr>
            <a:r>
              <a:rPr lang="en-US" altLang="zh-TW" sz="2400" dirty="0"/>
              <a:t>f(x) = max(0, x)</a:t>
            </a:r>
            <a:endParaRPr lang="zh-TW" altLang="en-US" sz="2400" dirty="0"/>
          </a:p>
        </p:txBody>
      </p:sp>
    </p:spTree>
    <p:extLst>
      <p:ext uri="{BB962C8B-B14F-4D97-AF65-F5344CB8AC3E}">
        <p14:creationId xmlns:p14="http://schemas.microsoft.com/office/powerpoint/2010/main" val="3975053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7" name="Google Shape;234;p56"/>
          <p:cNvSpPr txBox="1">
            <a:spLocks/>
          </p:cNvSpPr>
          <p:nvPr/>
        </p:nvSpPr>
        <p:spPr>
          <a:xfrm>
            <a:off x="-21784" y="6858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RELU</a:t>
            </a:r>
          </a:p>
        </p:txBody>
      </p:sp>
      <p:pic>
        <p:nvPicPr>
          <p:cNvPr id="5122" name="Picture 2" descr="What is ReLU and Sigmoid activation function? - Nomidl">
            <a:extLst>
              <a:ext uri="{FF2B5EF4-FFF2-40B4-BE49-F238E27FC236}">
                <a16:creationId xmlns:a16="http://schemas.microsoft.com/office/drawing/2014/main" id="{7E54C763-B5A8-E11E-E4D7-425438896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719456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998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7" name="Google Shape;234;p56"/>
          <p:cNvSpPr txBox="1">
            <a:spLocks/>
          </p:cNvSpPr>
          <p:nvPr/>
        </p:nvSpPr>
        <p:spPr>
          <a:xfrm>
            <a:off x="-21784" y="6858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RELU</a:t>
            </a:r>
          </a:p>
        </p:txBody>
      </p:sp>
      <p:pic>
        <p:nvPicPr>
          <p:cNvPr id="7170" name="Picture 2"/>
          <p:cNvPicPr>
            <a:picLocks noChangeAspect="1" noChangeArrowheads="1"/>
          </p:cNvPicPr>
          <p:nvPr/>
        </p:nvPicPr>
        <p:blipFill>
          <a:blip r:embed="rId3"/>
          <a:srcRect/>
          <a:stretch>
            <a:fillRect/>
          </a:stretch>
        </p:blipFill>
        <p:spPr bwMode="auto">
          <a:xfrm>
            <a:off x="251520" y="1772816"/>
            <a:ext cx="4012584" cy="2376264"/>
          </a:xfrm>
          <a:prstGeom prst="rect">
            <a:avLst/>
          </a:prstGeom>
          <a:noFill/>
          <a:ln w="9525">
            <a:noFill/>
            <a:miter lim="800000"/>
            <a:headEnd/>
            <a:tailEnd/>
          </a:ln>
        </p:spPr>
      </p:pic>
      <p:pic>
        <p:nvPicPr>
          <p:cNvPr id="7171" name="Picture 3"/>
          <p:cNvPicPr>
            <a:picLocks noChangeAspect="1" noChangeArrowheads="1"/>
          </p:cNvPicPr>
          <p:nvPr/>
        </p:nvPicPr>
        <p:blipFill>
          <a:blip r:embed="rId4"/>
          <a:srcRect/>
          <a:stretch>
            <a:fillRect/>
          </a:stretch>
        </p:blipFill>
        <p:spPr bwMode="auto">
          <a:xfrm>
            <a:off x="4788024" y="3212977"/>
            <a:ext cx="4015854" cy="2690001"/>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371600" y="3068960"/>
            <a:ext cx="60960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4800" b="1" dirty="0">
                <a:solidFill>
                  <a:srgbClr val="FFFF00"/>
                </a:solidFill>
                <a:latin typeface="微軟正黑體" panose="020B0604030504040204" pitchFamily="34" charset="-120"/>
                <a:ea typeface="微軟正黑體" panose="020B0604030504040204" pitchFamily="34" charset="-120"/>
              </a:rPr>
              <a:t>產生的</a:t>
            </a:r>
            <a:r>
              <a:rPr lang="en-US" altLang="zh-TW" sz="4800" b="1" dirty="0">
                <a:solidFill>
                  <a:srgbClr val="FFFF00"/>
                </a:solidFill>
                <a:latin typeface="微軟正黑體" panose="020B0604030504040204" pitchFamily="34" charset="-120"/>
                <a:ea typeface="微軟正黑體" panose="020B0604030504040204" pitchFamily="34" charset="-120"/>
              </a:rPr>
              <a:t>Feature Map</a:t>
            </a:r>
            <a:endParaRPr sz="48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2298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0" y="304800"/>
            <a:ext cx="9160500" cy="1285800"/>
          </a:xfrm>
          <a:prstGeom prst="rect">
            <a:avLst/>
          </a:prstGeom>
          <a:noFill/>
          <a:ln>
            <a:noFill/>
          </a:ln>
        </p:spPr>
        <p:txBody>
          <a:bodyPr spcFirstLastPara="1" wrap="square" lIns="26775" tIns="26775" rIns="26775" bIns="26775" anchor="ctr" anchorCtr="0">
            <a:noAutofit/>
          </a:bodyPr>
          <a:lstStyle/>
          <a:p>
            <a:r>
              <a:rPr lang="zh-TW" altLang="en-US" sz="4800" b="1" dirty="0">
                <a:solidFill>
                  <a:srgbClr val="00B0F0"/>
                </a:solidFill>
              </a:rPr>
              <a:t>如何看待神經元</a:t>
            </a:r>
            <a:endParaRPr sz="4800" b="1" dirty="0">
              <a:solidFill>
                <a:srgbClr val="00B0F0"/>
              </a:solidFill>
            </a:endParaRPr>
          </a:p>
        </p:txBody>
      </p:sp>
      <p:sp>
        <p:nvSpPr>
          <p:cNvPr id="4" name="文字方塊 3"/>
          <p:cNvSpPr txBox="1"/>
          <p:nvPr/>
        </p:nvSpPr>
        <p:spPr>
          <a:xfrm>
            <a:off x="835834" y="1752600"/>
            <a:ext cx="7488832" cy="5016758"/>
          </a:xfrm>
          <a:prstGeom prst="rect">
            <a:avLst/>
          </a:prstGeom>
          <a:noFill/>
        </p:spPr>
        <p:txBody>
          <a:bodyPr wrap="square" rtlCol="0">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每個神經元都是個分類器</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當看到他所對應的類別時，啟動函數就啟動表示「看到了」</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每個神經元都只看重很小的一部分</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例如是「看到直線」、「看到斜線」、「看到條紋」</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下一層的神經元做的是「更複雜」的分類別，如「看到綠色的邊框」以此類推</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endParaRPr lang="zh-TW" altLang="en-US" sz="32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540779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58"/>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sp>
        <p:nvSpPr>
          <p:cNvPr id="5" name="矩形 4"/>
          <p:cNvSpPr/>
          <p:nvPr/>
        </p:nvSpPr>
        <p:spPr>
          <a:xfrm>
            <a:off x="1828800" y="2492896"/>
            <a:ext cx="5562600" cy="1569660"/>
          </a:xfrm>
          <a:prstGeom prst="rect">
            <a:avLst/>
          </a:prstGeom>
        </p:spPr>
        <p:txBody>
          <a:bodyPr wrap="square">
            <a:spAutoFit/>
          </a:bodyPr>
          <a:lstStyle/>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深度</a:t>
            </a:r>
            <a:r>
              <a:rPr lang="en-US" altLang="zh-TW" sz="3200" b="1" dirty="0">
                <a:latin typeface="微軟正黑體" panose="020B0604030504040204" pitchFamily="34" charset="-120"/>
                <a:ea typeface="微軟正黑體" panose="020B0604030504040204" pitchFamily="34" charset="-120"/>
              </a:rPr>
              <a:t>Depth</a:t>
            </a: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步長</a:t>
            </a:r>
            <a:r>
              <a:rPr lang="en-US" altLang="zh-TW" sz="3200" b="1" dirty="0">
                <a:latin typeface="微軟正黑體" panose="020B0604030504040204" pitchFamily="34" charset="-120"/>
                <a:ea typeface="微軟正黑體" panose="020B0604030504040204" pitchFamily="34" charset="-120"/>
              </a:rPr>
              <a:t>Stride</a:t>
            </a: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補零</a:t>
            </a:r>
            <a:r>
              <a:rPr lang="en-US" altLang="zh-TW" sz="3200" b="1" dirty="0">
                <a:latin typeface="微軟正黑體" panose="020B0604030504040204" pitchFamily="34" charset="-120"/>
                <a:ea typeface="微軟正黑體" panose="020B0604030504040204" pitchFamily="34" charset="-120"/>
              </a:rPr>
              <a:t>Zero-padding</a:t>
            </a:r>
            <a:endParaRPr lang="zh-TW" altLang="en-US" sz="3200" dirty="0">
              <a:latin typeface="微軟正黑體" panose="020B0604030504040204" pitchFamily="34" charset="-120"/>
              <a:ea typeface="微軟正黑體" panose="020B0604030504040204" pitchFamily="34" charset="-120"/>
            </a:endParaRPr>
          </a:p>
        </p:txBody>
      </p:sp>
      <p:sp>
        <p:nvSpPr>
          <p:cNvPr id="6" name="Google Shape;234;p56">
            <a:extLst>
              <a:ext uri="{FF2B5EF4-FFF2-40B4-BE49-F238E27FC236}">
                <a16:creationId xmlns:a16="http://schemas.microsoft.com/office/drawing/2014/main" id="{039E17AE-A207-76C3-AF0B-40C4D9B21CC1}"/>
              </a:ext>
            </a:extLst>
          </p:cNvPr>
          <p:cNvSpPr txBox="1">
            <a:spLocks/>
          </p:cNvSpPr>
          <p:nvPr/>
        </p:nvSpPr>
        <p:spPr>
          <a:xfrm>
            <a:off x="-21784" y="6858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Feature Map</a:t>
            </a:r>
            <a:r>
              <a:rPr lang="zh-TW" alt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的成份</a:t>
            </a:r>
            <a:endPar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539553" y="2708921"/>
            <a:ext cx="3306763" cy="2193925"/>
          </a:xfrm>
          <a:prstGeom prst="rect">
            <a:avLst/>
          </a:prstGeom>
          <a:noFill/>
          <a:ln w="9525">
            <a:noFill/>
            <a:miter lim="800000"/>
            <a:headEnd/>
            <a:tailEnd/>
          </a:ln>
        </p:spPr>
      </p:pic>
      <p:sp>
        <p:nvSpPr>
          <p:cNvPr id="5" name="矩形 4"/>
          <p:cNvSpPr/>
          <p:nvPr/>
        </p:nvSpPr>
        <p:spPr>
          <a:xfrm>
            <a:off x="3962400" y="1828800"/>
            <a:ext cx="4824536" cy="4031873"/>
          </a:xfrm>
          <a:prstGeom prst="rect">
            <a:avLst/>
          </a:prstGeom>
        </p:spPr>
        <p:txBody>
          <a:bodyPr wrap="square">
            <a:spAutoFit/>
          </a:bodyPr>
          <a:lstStyle/>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每個核心都必須是和影像的「厚度」一樣</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核心滑過影像</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產生出來的張量還是一個</a:t>
            </a:r>
            <a:r>
              <a:rPr lang="en-US" altLang="zh-TW" sz="3200" b="1" dirty="0">
                <a:latin typeface="微軟正黑體" panose="020B0604030504040204" pitchFamily="34" charset="-120"/>
                <a:ea typeface="微軟正黑體" panose="020B0604030504040204" pitchFamily="34" charset="-120"/>
              </a:rPr>
              <a:t>2D</a:t>
            </a:r>
            <a:r>
              <a:rPr lang="zh-TW" altLang="en-US" sz="3200" b="1" dirty="0">
                <a:latin typeface="微軟正黑體" panose="020B0604030504040204" pitchFamily="34" charset="-120"/>
                <a:ea typeface="微軟正黑體" panose="020B0604030504040204" pitchFamily="34" charset="-120"/>
              </a:rPr>
              <a:t>張量</a:t>
            </a:r>
            <a:endParaRPr lang="en-US" altLang="zh-TW" sz="3200" b="1"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b="1" dirty="0">
                <a:latin typeface="微軟正黑體" panose="020B0604030504040204" pitchFamily="34" charset="-120"/>
                <a:ea typeface="微軟正黑體" panose="020B0604030504040204" pitchFamily="34" charset="-120"/>
              </a:rPr>
              <a:t>多個核心會將輸出疊起來，可能是超過</a:t>
            </a:r>
            <a:r>
              <a:rPr lang="en-US" altLang="zh-TW" sz="3200" b="1" dirty="0">
                <a:latin typeface="微軟正黑體" panose="020B0604030504040204" pitchFamily="34" charset="-120"/>
                <a:ea typeface="微軟正黑體" panose="020B0604030504040204" pitchFamily="34" charset="-120"/>
              </a:rPr>
              <a:t>3</a:t>
            </a:r>
            <a:r>
              <a:rPr lang="zh-TW" altLang="en-US" sz="3200" b="1" dirty="0">
                <a:latin typeface="微軟正黑體" panose="020B0604030504040204" pitchFamily="34" charset="-120"/>
                <a:ea typeface="微軟正黑體" panose="020B0604030504040204" pitchFamily="34" charset="-120"/>
              </a:rPr>
              <a:t>個頻道的多層圖</a:t>
            </a:r>
            <a:endParaRPr lang="en-US" altLang="zh-TW" sz="3200" b="1" dirty="0">
              <a:latin typeface="微軟正黑體" panose="020B0604030504040204" pitchFamily="34" charset="-120"/>
              <a:ea typeface="微軟正黑體" panose="020B0604030504040204" pitchFamily="34" charset="-120"/>
            </a:endParaRPr>
          </a:p>
        </p:txBody>
      </p:sp>
      <p:sp>
        <p:nvSpPr>
          <p:cNvPr id="4" name="Google Shape;234;p56">
            <a:extLst>
              <a:ext uri="{FF2B5EF4-FFF2-40B4-BE49-F238E27FC236}">
                <a16:creationId xmlns:a16="http://schemas.microsoft.com/office/drawing/2014/main" id="{F87624D1-91CC-DEEB-A723-6C0324C98C90}"/>
              </a:ext>
            </a:extLst>
          </p:cNvPr>
          <p:cNvSpPr txBox="1">
            <a:spLocks/>
          </p:cNvSpPr>
          <p:nvPr/>
        </p:nvSpPr>
        <p:spPr>
          <a:xfrm>
            <a:off x="-21784" y="6858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Feature Map</a:t>
            </a:r>
            <a:r>
              <a:rPr lang="zh-TW" alt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的深度</a:t>
            </a:r>
            <a:endPar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Tree>
    <p:extLst>
      <p:ext uri="{BB962C8B-B14F-4D97-AF65-F5344CB8AC3E}">
        <p14:creationId xmlns:p14="http://schemas.microsoft.com/office/powerpoint/2010/main" val="15027249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4C731B07-C169-9179-0088-B36AD1718E00}"/>
              </a:ext>
            </a:extLst>
          </p:cNvPr>
          <p:cNvSpPr txBox="1">
            <a:spLocks/>
          </p:cNvSpPr>
          <p:nvPr/>
        </p:nvSpPr>
        <p:spPr>
          <a:xfrm>
            <a:off x="-21784" y="6858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zh-TW" alt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步長</a:t>
            </a:r>
            <a:r>
              <a:rPr lang="en-US" altLang="zh-TW" sz="5400" b="1" kern="0" dirty="0">
                <a:solidFill>
                  <a:srgbClr val="00B0F0"/>
                </a:solidFill>
                <a:latin typeface="微軟正黑體" panose="020B0604030504040204" pitchFamily="34" charset="-120"/>
                <a:ea typeface="微軟正黑體" panose="020B0604030504040204" pitchFamily="34" charset="-120"/>
                <a:cs typeface="Gill Sans"/>
                <a:sym typeface="Gill Sans"/>
              </a:rPr>
              <a:t>(Stride)</a:t>
            </a:r>
            <a:endParaRPr lang="en-US" sz="54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
        <p:nvSpPr>
          <p:cNvPr id="10" name="矩形 9">
            <a:extLst>
              <a:ext uri="{FF2B5EF4-FFF2-40B4-BE49-F238E27FC236}">
                <a16:creationId xmlns:a16="http://schemas.microsoft.com/office/drawing/2014/main" id="{B4ECFE7B-658B-79EA-2FC8-F1623C8E3B12}"/>
              </a:ext>
            </a:extLst>
          </p:cNvPr>
          <p:cNvSpPr/>
          <p:nvPr/>
        </p:nvSpPr>
        <p:spPr>
          <a:xfrm>
            <a:off x="1066800" y="1905000"/>
            <a:ext cx="6858000" cy="1569660"/>
          </a:xfrm>
          <a:prstGeom prst="rect">
            <a:avLst/>
          </a:prstGeom>
        </p:spPr>
        <p:txBody>
          <a:bodyPr wrap="square">
            <a:spAutoFit/>
          </a:bodyPr>
          <a:lstStyle/>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一次移多少像素</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步長越大，出來的圖越小補零</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一般小於</a:t>
            </a:r>
            <a:r>
              <a:rPr lang="en-US" altLang="zh-TW" sz="3200" b="1" dirty="0">
                <a:latin typeface="微軟正黑體" panose="020B0604030504040204" pitchFamily="34" charset="-120"/>
                <a:ea typeface="微軟正黑體" panose="020B0604030504040204" pitchFamily="34" charset="-120"/>
              </a:rPr>
              <a:t>3</a:t>
            </a:r>
            <a:endParaRPr lang="zh-TW" altLang="en-US" sz="3200" b="1"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500" y="857250"/>
            <a:ext cx="9160500" cy="1285800"/>
          </a:xfrm>
        </p:spPr>
        <p:txBody>
          <a:bodyPr/>
          <a:lstStyle/>
          <a:p>
            <a:r>
              <a:rPr lang="en-US" altLang="zh-TW" dirty="0"/>
              <a:t>Stride = 1</a:t>
            </a:r>
            <a:endParaRPr lang="zh-TW" altLang="en-US" dirty="0"/>
          </a:p>
        </p:txBody>
      </p:sp>
      <p:pic>
        <p:nvPicPr>
          <p:cNvPr id="2050" name="Picture 2"/>
          <p:cNvPicPr>
            <a:picLocks noChangeAspect="1" noChangeArrowheads="1"/>
          </p:cNvPicPr>
          <p:nvPr/>
        </p:nvPicPr>
        <p:blipFill>
          <a:blip r:embed="rId2"/>
          <a:srcRect/>
          <a:stretch>
            <a:fillRect/>
          </a:stretch>
        </p:blipFill>
        <p:spPr bwMode="auto">
          <a:xfrm>
            <a:off x="4716017" y="1844825"/>
            <a:ext cx="3870325" cy="3876675"/>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611561" y="1916833"/>
            <a:ext cx="3744913" cy="3730625"/>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500" y="857250"/>
            <a:ext cx="9160500" cy="1285800"/>
          </a:xfrm>
        </p:spPr>
        <p:txBody>
          <a:bodyPr/>
          <a:lstStyle/>
          <a:p>
            <a:r>
              <a:rPr lang="en-US" altLang="zh-TW" dirty="0"/>
              <a:t>Stride = 2</a:t>
            </a:r>
            <a:endParaRPr lang="zh-TW" altLang="en-US" dirty="0"/>
          </a:p>
        </p:txBody>
      </p:sp>
      <p:pic>
        <p:nvPicPr>
          <p:cNvPr id="2051" name="Picture 3"/>
          <p:cNvPicPr>
            <a:picLocks noChangeAspect="1" noChangeArrowheads="1"/>
          </p:cNvPicPr>
          <p:nvPr/>
        </p:nvPicPr>
        <p:blipFill>
          <a:blip r:embed="rId2"/>
          <a:srcRect/>
          <a:stretch>
            <a:fillRect/>
          </a:stretch>
        </p:blipFill>
        <p:spPr bwMode="auto">
          <a:xfrm>
            <a:off x="611561" y="1916833"/>
            <a:ext cx="3744913" cy="3730625"/>
          </a:xfrm>
          <a:prstGeom prst="rect">
            <a:avLst/>
          </a:prstGeom>
          <a:noFill/>
          <a:ln w="9525">
            <a:noFill/>
            <a:miter lim="800000"/>
            <a:headEnd/>
            <a:tailEnd/>
          </a:ln>
        </p:spPr>
      </p:pic>
      <p:pic>
        <p:nvPicPr>
          <p:cNvPr id="3074" name="Picture 2"/>
          <p:cNvPicPr>
            <a:picLocks noChangeAspect="1" noChangeArrowheads="1"/>
          </p:cNvPicPr>
          <p:nvPr/>
        </p:nvPicPr>
        <p:blipFill>
          <a:blip r:embed="rId3"/>
          <a:srcRect/>
          <a:stretch>
            <a:fillRect/>
          </a:stretch>
        </p:blipFill>
        <p:spPr bwMode="auto">
          <a:xfrm>
            <a:off x="4860033" y="1844825"/>
            <a:ext cx="3906837" cy="3825875"/>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53"/>
          <p:cNvSpPr txBox="1"/>
          <p:nvPr/>
        </p:nvSpPr>
        <p:spPr>
          <a:xfrm>
            <a:off x="1371600" y="3068960"/>
            <a:ext cx="6096000" cy="555900"/>
          </a:xfrm>
          <a:prstGeom prst="rect">
            <a:avLst/>
          </a:prstGeom>
          <a:noFill/>
          <a:ln>
            <a:noFill/>
          </a:ln>
        </p:spPr>
        <p:txBody>
          <a:bodyPr spcFirstLastPara="1" wrap="square" lIns="26775" tIns="26775" rIns="26775" bIns="26775" anchor="ctr" anchorCtr="0">
            <a:noAutofit/>
          </a:bodyPr>
          <a:lstStyle/>
          <a:p>
            <a:pPr algn="ctr">
              <a:buClr>
                <a:srgbClr val="5E5E5E"/>
              </a:buClr>
            </a:pPr>
            <a:r>
              <a:rPr lang="zh-TW" altLang="en-US" sz="4800" b="1" dirty="0">
                <a:solidFill>
                  <a:srgbClr val="FFFF00"/>
                </a:solidFill>
                <a:latin typeface="微軟正黑體" panose="020B0604030504040204" pitchFamily="34" charset="-120"/>
                <a:ea typeface="微軟正黑體" panose="020B0604030504040204" pitchFamily="34" charset="-120"/>
              </a:rPr>
              <a:t>補值</a:t>
            </a:r>
            <a:r>
              <a:rPr lang="en-US" altLang="zh-TW" sz="4800" b="1" dirty="0">
                <a:solidFill>
                  <a:srgbClr val="FFFF00"/>
                </a:solidFill>
                <a:latin typeface="微軟正黑體" panose="020B0604030504040204" pitchFamily="34" charset="-120"/>
                <a:ea typeface="微軟正黑體" panose="020B0604030504040204" pitchFamily="34" charset="-120"/>
              </a:rPr>
              <a:t>(Zero Padding)</a:t>
            </a:r>
            <a:endParaRPr sz="4800" b="1" dirty="0">
              <a:solidFill>
                <a:srgbClr val="FFFF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80853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zh-TW" alt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補值</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sp>
        <p:nvSpPr>
          <p:cNvPr id="7" name="矩形 6">
            <a:extLst>
              <a:ext uri="{FF2B5EF4-FFF2-40B4-BE49-F238E27FC236}">
                <a16:creationId xmlns:a16="http://schemas.microsoft.com/office/drawing/2014/main" id="{BB0F11E7-A3D2-06C1-A6E3-C36866C7A2EF}"/>
              </a:ext>
            </a:extLst>
          </p:cNvPr>
          <p:cNvSpPr/>
          <p:nvPr/>
        </p:nvSpPr>
        <p:spPr>
          <a:xfrm>
            <a:off x="304800" y="1492042"/>
            <a:ext cx="8382000" cy="3539430"/>
          </a:xfrm>
          <a:prstGeom prst="rect">
            <a:avLst/>
          </a:prstGeom>
        </p:spPr>
        <p:txBody>
          <a:bodyPr wrap="square">
            <a:spAutoFit/>
          </a:bodyPr>
          <a:lstStyle/>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核心移到邊緣時，會跑出來，會監測不到邊緣的特徵</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可以在邊緣上補上值，可以補</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，平均值，幾何平均都可以</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補上的大小可以為</a:t>
            </a:r>
            <a:r>
              <a:rPr lang="en-US" altLang="zh-TW" sz="3200" b="1" dirty="0">
                <a:latin typeface="微軟正黑體" panose="020B0604030504040204" pitchFamily="34" charset="-120"/>
                <a:ea typeface="微軟正黑體" panose="020B0604030504040204" pitchFamily="34" charset="-120"/>
              </a:rPr>
              <a:t>0-2</a:t>
            </a: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有時會希望</a:t>
            </a:r>
            <a:r>
              <a:rPr lang="en-US" altLang="zh-TW" sz="3200" b="1" dirty="0">
                <a:latin typeface="微軟正黑體" panose="020B0604030504040204" pitchFamily="34" charset="-120"/>
                <a:ea typeface="微軟正黑體" panose="020B0604030504040204" pitchFamily="34" charset="-120"/>
              </a:rPr>
              <a:t>feature map</a:t>
            </a:r>
            <a:r>
              <a:rPr lang="zh-TW" altLang="en-US" sz="3200" b="1" dirty="0">
                <a:latin typeface="微軟正黑體" panose="020B0604030504040204" pitchFamily="34" charset="-120"/>
                <a:ea typeface="微軟正黑體" panose="020B0604030504040204" pitchFamily="34" charset="-120"/>
              </a:rPr>
              <a:t>的大小和輸入圖一樣</a:t>
            </a:r>
          </a:p>
        </p:txBody>
      </p:sp>
      <p:pic>
        <p:nvPicPr>
          <p:cNvPr id="9" name="圖片 8">
            <a:extLst>
              <a:ext uri="{FF2B5EF4-FFF2-40B4-BE49-F238E27FC236}">
                <a16:creationId xmlns:a16="http://schemas.microsoft.com/office/drawing/2014/main" id="{3C186C77-6B28-6A6A-4026-F3343648A4D7}"/>
              </a:ext>
            </a:extLst>
          </p:cNvPr>
          <p:cNvPicPr>
            <a:picLocks noChangeAspect="1"/>
          </p:cNvPicPr>
          <p:nvPr/>
        </p:nvPicPr>
        <p:blipFill>
          <a:blip r:embed="rId2"/>
          <a:stretch>
            <a:fillRect/>
          </a:stretch>
        </p:blipFill>
        <p:spPr>
          <a:xfrm>
            <a:off x="5105400" y="4556732"/>
            <a:ext cx="3406508" cy="2146651"/>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56">
            <a:extLst>
              <a:ext uri="{FF2B5EF4-FFF2-40B4-BE49-F238E27FC236}">
                <a16:creationId xmlns:a16="http://schemas.microsoft.com/office/drawing/2014/main" id="{9C711DE1-82FD-7A6C-F918-1756560987DD}"/>
              </a:ext>
            </a:extLst>
          </p:cNvPr>
          <p:cNvSpPr txBox="1">
            <a:spLocks/>
          </p:cNvSpPr>
          <p:nvPr/>
        </p:nvSpPr>
        <p:spPr>
          <a:xfrm>
            <a:off x="-16500" y="457200"/>
            <a:ext cx="9160500" cy="771450"/>
          </a:xfrm>
          <a:prstGeom prst="rect">
            <a:avLst/>
          </a:prstGeom>
          <a:noFill/>
          <a:ln>
            <a:noFill/>
          </a:ln>
        </p:spPr>
        <p:txBody>
          <a:bodyPr spcFirstLastPara="1" wrap="square" lIns="26775" tIns="26775" rIns="26775" bIns="26775" anchor="ctr" anchorCtr="0">
            <a:noAutofit/>
          </a:bodyPr>
          <a:lstStyle/>
          <a:p>
            <a:pPr algn="ctr">
              <a:buClr>
                <a:srgbClr val="000000"/>
              </a:buClr>
              <a:buSzPts val="500"/>
              <a:defRPr/>
            </a:pPr>
            <a:r>
              <a:rPr lang="zh-TW" alt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rPr>
              <a:t>補值</a:t>
            </a:r>
            <a:endParaRPr lang="en-US" sz="4800" b="1" kern="0" dirty="0">
              <a:solidFill>
                <a:srgbClr val="00B0F0"/>
              </a:solidFill>
              <a:latin typeface="微軟正黑體" panose="020B0604030504040204" pitchFamily="34" charset="-120"/>
              <a:ea typeface="微軟正黑體" panose="020B0604030504040204" pitchFamily="34" charset="-120"/>
              <a:cs typeface="Gill Sans"/>
              <a:sym typeface="Gill Sans"/>
            </a:endParaRPr>
          </a:p>
        </p:txBody>
      </p:sp>
      <p:pic>
        <p:nvPicPr>
          <p:cNvPr id="9" name="圖片 8">
            <a:extLst>
              <a:ext uri="{FF2B5EF4-FFF2-40B4-BE49-F238E27FC236}">
                <a16:creationId xmlns:a16="http://schemas.microsoft.com/office/drawing/2014/main" id="{3C186C77-6B28-6A6A-4026-F3343648A4D7}"/>
              </a:ext>
            </a:extLst>
          </p:cNvPr>
          <p:cNvPicPr>
            <a:picLocks noChangeAspect="1"/>
          </p:cNvPicPr>
          <p:nvPr/>
        </p:nvPicPr>
        <p:blipFill>
          <a:blip r:embed="rId2"/>
          <a:stretch>
            <a:fillRect/>
          </a:stretch>
        </p:blipFill>
        <p:spPr>
          <a:xfrm>
            <a:off x="1295399" y="2209800"/>
            <a:ext cx="6287911" cy="3962400"/>
          </a:xfrm>
          <a:prstGeom prst="rect">
            <a:avLst/>
          </a:prstGeom>
        </p:spPr>
      </p:pic>
    </p:spTree>
    <p:extLst>
      <p:ext uri="{BB962C8B-B14F-4D97-AF65-F5344CB8AC3E}">
        <p14:creationId xmlns:p14="http://schemas.microsoft.com/office/powerpoint/2010/main" val="31920605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3"/>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a:t>Convolution with padding in Action</a:t>
            </a:r>
            <a:endParaRPr/>
          </a:p>
        </p:txBody>
      </p:sp>
      <p:sp>
        <p:nvSpPr>
          <p:cNvPr id="350" name="Google Shape;350;p63"/>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pic>
        <p:nvPicPr>
          <p:cNvPr id="351" name="Google Shape;351;p63"/>
          <p:cNvPicPr preferRelativeResize="0"/>
          <p:nvPr/>
        </p:nvPicPr>
        <p:blipFill>
          <a:blip r:embed="rId4">
            <a:alphaModFix/>
          </a:blip>
          <a:stretch>
            <a:fillRect/>
          </a:stretch>
        </p:blipFill>
        <p:spPr>
          <a:xfrm>
            <a:off x="762000" y="2290649"/>
            <a:ext cx="7620000" cy="2828925"/>
          </a:xfrm>
          <a:prstGeom prst="rect">
            <a:avLst/>
          </a:prstGeom>
          <a:noFill/>
          <a:ln w="9525" cap="flat" cmpd="sng">
            <a:solidFill>
              <a:srgbClr val="4A86E8"/>
            </a:solidFill>
            <a:prstDash val="solid"/>
            <a:round/>
            <a:headEnd type="none" w="sm" len="sm"/>
            <a:tailEnd type="none" w="sm" len="sm"/>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4"/>
          <p:cNvSpPr txBox="1">
            <a:spLocks noGrp="1"/>
          </p:cNvSpPr>
          <p:nvPr>
            <p:ph type="title"/>
          </p:nvPr>
        </p:nvSpPr>
        <p:spPr>
          <a:xfrm>
            <a:off x="-8200" y="991198"/>
            <a:ext cx="9160500" cy="880500"/>
          </a:xfrm>
          <a:prstGeom prst="rect">
            <a:avLst/>
          </a:prstGeom>
        </p:spPr>
        <p:txBody>
          <a:bodyPr spcFirstLastPara="1" wrap="square" lIns="34275" tIns="34275" rIns="34275" bIns="34275" anchor="ctr" anchorCtr="0">
            <a:noAutofit/>
          </a:bodyPr>
          <a:lstStyle/>
          <a:p>
            <a:r>
              <a:rPr lang="en" dirty="0"/>
              <a:t>Convolution with stride+padding in Action</a:t>
            </a:r>
            <a:endParaRPr dirty="0"/>
          </a:p>
        </p:txBody>
      </p:sp>
      <p:sp>
        <p:nvSpPr>
          <p:cNvPr id="357" name="Google Shape;357;p64"/>
          <p:cNvSpPr txBox="1"/>
          <p:nvPr/>
        </p:nvSpPr>
        <p:spPr>
          <a:xfrm>
            <a:off x="6083050" y="5644050"/>
            <a:ext cx="3213300" cy="356700"/>
          </a:xfrm>
          <a:prstGeom prst="rect">
            <a:avLst/>
          </a:prstGeom>
          <a:noFill/>
          <a:ln>
            <a:noFill/>
          </a:ln>
        </p:spPr>
        <p:txBody>
          <a:bodyPr spcFirstLastPara="1" wrap="square" lIns="91425" tIns="91425" rIns="91425" bIns="91425" anchor="ctr" anchorCtr="0">
            <a:noAutofit/>
          </a:bodyPr>
          <a:lstStyle/>
          <a:p>
            <a:r>
              <a:rPr lang="en" sz="1200" u="sng">
                <a:solidFill>
                  <a:schemeClr val="hlink"/>
                </a:solidFill>
                <a:latin typeface="Gill Sans"/>
                <a:ea typeface="Gill Sans"/>
                <a:cs typeface="Gill Sans"/>
                <a:sym typeface="Gill Sans"/>
                <a:hlinkClick r:id="rId3"/>
              </a:rPr>
              <a:t>https://github.com/vdumoulin/conv_arithmetic</a:t>
            </a:r>
            <a:r>
              <a:rPr lang="en" sz="1200">
                <a:solidFill>
                  <a:schemeClr val="dk1"/>
                </a:solidFill>
                <a:latin typeface="Gill Sans"/>
                <a:ea typeface="Gill Sans"/>
                <a:cs typeface="Gill Sans"/>
                <a:sym typeface="Gill Sans"/>
              </a:rPr>
              <a:t> </a:t>
            </a:r>
            <a:endParaRPr sz="1200"/>
          </a:p>
        </p:txBody>
      </p:sp>
      <p:pic>
        <p:nvPicPr>
          <p:cNvPr id="358" name="Google Shape;358;p64"/>
          <p:cNvPicPr preferRelativeResize="0"/>
          <p:nvPr/>
        </p:nvPicPr>
        <p:blipFill>
          <a:blip r:embed="rId4">
            <a:alphaModFix/>
          </a:blip>
          <a:stretch>
            <a:fillRect/>
          </a:stretch>
        </p:blipFill>
        <p:spPr>
          <a:xfrm>
            <a:off x="1066800" y="2224349"/>
            <a:ext cx="7620000" cy="3067050"/>
          </a:xfrm>
          <a:prstGeom prst="rect">
            <a:avLst/>
          </a:prstGeom>
          <a:noFill/>
          <a:ln w="9525" cap="flat" cmpd="sng">
            <a:solidFill>
              <a:srgbClr val="4A86E8"/>
            </a:solidFill>
            <a:prstDash val="solid"/>
            <a:round/>
            <a:headEnd type="none" w="sm" len="sm"/>
            <a:tailEnd type="none" w="sm" len="sm"/>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2014</Words>
  <Application>Microsoft Office PowerPoint</Application>
  <PresentationFormat>如螢幕大小 (4:3)</PresentationFormat>
  <Paragraphs>302</Paragraphs>
  <Slides>139</Slides>
  <Notes>118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139</vt:i4>
      </vt:variant>
    </vt:vector>
  </HeadingPairs>
  <TitlesOfParts>
    <vt:vector size="148" baseType="lpstr">
      <vt:lpstr>Gill Sans</vt:lpstr>
      <vt:lpstr>Helvetica Neue</vt:lpstr>
      <vt:lpstr>Helvetica Neue Light</vt:lpstr>
      <vt:lpstr>微軟正黑體</vt:lpstr>
      <vt:lpstr>新細明體</vt:lpstr>
      <vt:lpstr>Arial</vt:lpstr>
      <vt:lpstr>Calibri</vt:lpstr>
      <vt:lpstr>Century Schoolbook</vt:lpstr>
      <vt:lpstr>古典相簿</vt:lpstr>
      <vt:lpstr>PowerPoint 簡報</vt:lpstr>
      <vt:lpstr>PowerPoint 簡報</vt:lpstr>
      <vt:lpstr>PowerPoint 簡報</vt:lpstr>
      <vt:lpstr>PowerPoint 簡報</vt:lpstr>
      <vt:lpstr>PowerPoint 簡報</vt:lpstr>
      <vt:lpstr>PowerPoint 簡報</vt:lpstr>
      <vt:lpstr>全連接網路</vt:lpstr>
      <vt:lpstr>全連接網路的缺點</vt:lpstr>
      <vt:lpstr>如何看待神經元</vt:lpstr>
      <vt:lpstr>解決這問題的方法</vt:lpstr>
      <vt:lpstr>解決這問題的方法</vt:lpstr>
      <vt:lpstr>解決這問題的方法</vt:lpstr>
      <vt:lpstr>PowerPoint 簡報</vt:lpstr>
      <vt:lpstr>什麼叫Filter</vt:lpstr>
      <vt:lpstr>什麼叫Filter</vt:lpstr>
      <vt:lpstr>什麼叫Filter</vt:lpstr>
      <vt:lpstr>什麼叫Filter</vt:lpstr>
      <vt:lpstr>什麼叫Filter</vt:lpstr>
      <vt:lpstr>什麼叫Filter</vt:lpstr>
      <vt:lpstr>PowerPoint 簡報</vt:lpstr>
      <vt:lpstr>如何建立新的運算張量</vt:lpstr>
      <vt:lpstr>卷積(Convolution)</vt:lpstr>
      <vt:lpstr>卷積(Convolution)</vt:lpstr>
      <vt:lpstr>PowerPoint 簡報</vt:lpstr>
      <vt:lpstr>不同的核心</vt:lpstr>
      <vt:lpstr>卷積的數學運算</vt:lpstr>
      <vt:lpstr>PowerPoint 簡報</vt:lpstr>
      <vt:lpstr>PowerPoint 簡報</vt:lpstr>
      <vt:lpstr>PowerPoint 簡報</vt:lpstr>
      <vt:lpstr>An Image is a 2D matrix</vt:lpstr>
      <vt:lpstr>Two maxtrics interact</vt:lpstr>
      <vt:lpstr>Two maxtrics interact</vt:lpstr>
      <vt:lpstr>PowerPoint 簡報</vt:lpstr>
      <vt:lpstr>Two maxtrics interact</vt:lpstr>
      <vt:lpstr>PowerPoint 簡報</vt:lpstr>
      <vt:lpstr>PowerPoint 簡報</vt:lpstr>
      <vt:lpstr>PowerPoint 簡報</vt:lpstr>
      <vt:lpstr>PowerPoint 簡報</vt:lpstr>
      <vt:lpstr>PowerPoint 簡報</vt:lpstr>
      <vt:lpstr>PowerPoint 簡報</vt:lpstr>
      <vt:lpstr>PowerPoint 簡報</vt:lpstr>
      <vt:lpstr>神經元怎麼看一張圖片</vt:lpstr>
      <vt:lpstr>神經元怎麼看一張圖片</vt:lpstr>
      <vt:lpstr>神經元怎麼看一張圖片</vt:lpstr>
      <vt:lpstr>神經元怎麼看一張圖片</vt:lpstr>
      <vt:lpstr>神經元怎麼看一張圖片</vt:lpstr>
      <vt:lpstr>神經元怎麼看一張圖片</vt:lpstr>
      <vt:lpstr>神經元怎麼看一張圖片</vt:lpstr>
      <vt:lpstr>神經元怎麼看一張圖片</vt:lpstr>
      <vt:lpstr>PowerPoint 簡報</vt:lpstr>
      <vt:lpstr>神經元怎麼看一張圖片</vt:lpstr>
      <vt:lpstr>如何簡化？</vt:lpstr>
      <vt:lpstr>如何簡化？</vt:lpstr>
      <vt:lpstr>如何簡化？</vt:lpstr>
      <vt:lpstr>如何簡化？</vt:lpstr>
      <vt:lpstr>如何簡化？</vt:lpstr>
      <vt:lpstr>如何簡化？</vt:lpstr>
      <vt:lpstr>如何簡化？</vt:lpstr>
      <vt:lpstr>如何簡化？</vt:lpstr>
      <vt:lpstr>PowerPoint 簡報</vt:lpstr>
      <vt:lpstr>CNN網路架構</vt:lpstr>
      <vt:lpstr>CNN網路架構</vt:lpstr>
      <vt:lpstr>PowerPoint 簡報</vt:lpstr>
      <vt:lpstr>輸入影像</vt:lpstr>
      <vt:lpstr>PowerPoint 簡報</vt:lpstr>
      <vt:lpstr>例如一個線條過濾器</vt:lpstr>
      <vt:lpstr>偵測圖型是否包括</vt:lpstr>
      <vt:lpstr>進行符合，發現數字很大</vt:lpstr>
      <vt:lpstr>進行符合，發現數字很小</vt:lpstr>
      <vt:lpstr>PowerPoint 簡報</vt:lpstr>
      <vt:lpstr>PowerPoint 簡報</vt:lpstr>
      <vt:lpstr>First layers’ neurons for basic features(conv1)</vt:lpstr>
      <vt:lpstr>First layers’ neurons for basic features(conv1)</vt:lpstr>
      <vt:lpstr>The neuron is for edges</vt:lpstr>
      <vt:lpstr>Every neuron is looking for something</vt:lpstr>
      <vt:lpstr>Pooling layer</vt:lpstr>
      <vt:lpstr>Normalise layer</vt:lpstr>
      <vt:lpstr>Con3 layer</vt:lpstr>
      <vt:lpstr>Neuron in con5 layer is for faces</vt:lpstr>
      <vt:lpstr>Neuron in con5 layer is for faces</vt:lpstr>
      <vt:lpstr>Neuron in con5 layer is for faces</vt:lpstr>
      <vt:lpstr>Neuron in con5 layer is for printed texts</vt:lpstr>
      <vt:lpstr>PowerPoint 簡報</vt:lpstr>
      <vt:lpstr>Convolution in Action</vt:lpstr>
      <vt:lpstr>PowerPoint 簡報</vt:lpstr>
      <vt:lpstr>Relu Layers</vt:lpstr>
      <vt:lpstr>PowerPoint 簡報</vt:lpstr>
      <vt:lpstr>PowerPoint 簡報</vt:lpstr>
      <vt:lpstr>PowerPoint 簡報</vt:lpstr>
      <vt:lpstr>PowerPoint 簡報</vt:lpstr>
      <vt:lpstr>PowerPoint 簡報</vt:lpstr>
      <vt:lpstr>PowerPoint 簡報</vt:lpstr>
      <vt:lpstr>Stride = 1</vt:lpstr>
      <vt:lpstr>Stride = 2</vt:lpstr>
      <vt:lpstr>PowerPoint 簡報</vt:lpstr>
      <vt:lpstr>PowerPoint 簡報</vt:lpstr>
      <vt:lpstr>PowerPoint 簡報</vt:lpstr>
      <vt:lpstr>Convolution with padding in Action</vt:lpstr>
      <vt:lpstr>Convolution with stride+padding in Action</vt:lpstr>
      <vt:lpstr>PowerPoint 簡報</vt:lpstr>
      <vt:lpstr>PowerPoint 簡報</vt:lpstr>
      <vt:lpstr>PowerPoint 簡報</vt:lpstr>
      <vt:lpstr>PowerPoint 簡報</vt:lpstr>
      <vt:lpstr>PowerPoint 簡報</vt:lpstr>
      <vt:lpstr>PowerPoint 簡報</vt:lpstr>
      <vt:lpstr>PowerPoint 簡報</vt:lpstr>
      <vt:lpstr>PowerPoint 簡報</vt:lpstr>
      <vt:lpstr> 最大值池化</vt:lpstr>
      <vt:lpstr>Max Pooling in Action</vt:lpstr>
      <vt:lpstr>Avg Pooling in Action</vt:lpstr>
      <vt:lpstr>Max Pooling in Action</vt:lpstr>
      <vt:lpstr>Max Pooling in Action (with padding)</vt:lpstr>
      <vt:lpstr>Max Pooling with depth of 3</vt:lpstr>
      <vt:lpstr>Pooling</vt:lpstr>
      <vt:lpstr>Reaons of pooling</vt:lpstr>
      <vt:lpstr>PowerPoint 簡報</vt:lpstr>
      <vt:lpstr>將多維張量拉成一維</vt:lpstr>
      <vt:lpstr>實際運算，使用Im2col</vt:lpstr>
      <vt:lpstr>拉成一維張量</vt:lpstr>
      <vt:lpstr>PowerPoint 簡報</vt:lpstr>
      <vt:lpstr>Fully Connected</vt:lpstr>
      <vt:lpstr>PowerPoint 簡報</vt:lpstr>
      <vt:lpstr>Visualize the CNN</vt:lpstr>
      <vt:lpstr>PowerPoint 簡報</vt:lpstr>
      <vt:lpstr>A hand-written digit ‘8’</vt:lpstr>
      <vt:lpstr>A hand-written digit ‘8’</vt:lpstr>
      <vt:lpstr>A hand-written digit ‘8’</vt:lpstr>
      <vt:lpstr>A hand-written digit ‘8’</vt:lpstr>
      <vt:lpstr>A hand-written digit ‘8’</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2022-11-26T18:16:08Z</dcterms:modified>
</cp:coreProperties>
</file>